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6" r:id="rId2"/>
    <p:sldId id="257" r:id="rId3"/>
    <p:sldId id="265" r:id="rId4"/>
    <p:sldId id="307" r:id="rId5"/>
    <p:sldId id="267" r:id="rId6"/>
    <p:sldId id="268" r:id="rId7"/>
    <p:sldId id="270" r:id="rId8"/>
    <p:sldId id="273" r:id="rId9"/>
    <p:sldId id="274" r:id="rId10"/>
    <p:sldId id="308" r:id="rId11"/>
    <p:sldId id="258" r:id="rId12"/>
    <p:sldId id="282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7" r:id="rId21"/>
    <p:sldId id="318" r:id="rId22"/>
    <p:sldId id="319" r:id="rId23"/>
    <p:sldId id="320" r:id="rId24"/>
    <p:sldId id="316" r:id="rId25"/>
    <p:sldId id="321" r:id="rId26"/>
    <p:sldId id="322" r:id="rId27"/>
    <p:sldId id="323" r:id="rId28"/>
    <p:sldId id="325" r:id="rId29"/>
    <p:sldId id="324" r:id="rId30"/>
    <p:sldId id="326" r:id="rId31"/>
    <p:sldId id="327" r:id="rId32"/>
    <p:sldId id="328" r:id="rId33"/>
    <p:sldId id="329" r:id="rId34"/>
    <p:sldId id="330" r:id="rId35"/>
    <p:sldId id="331" r:id="rId36"/>
    <p:sldId id="332" r:id="rId37"/>
    <p:sldId id="333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16F2"/>
    <a:srgbClr val="B40CB8"/>
    <a:srgbClr val="C98415"/>
    <a:srgbClr val="FF00FF"/>
    <a:srgbClr val="66FF33"/>
    <a:srgbClr val="0066FF"/>
    <a:srgbClr val="FF9999"/>
    <a:srgbClr val="E9F7F6"/>
    <a:srgbClr val="967200"/>
    <a:srgbClr val="A5B1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75" autoAdjust="0"/>
    <p:restoredTop sz="92455" autoAdjust="0"/>
  </p:normalViewPr>
  <p:slideViewPr>
    <p:cSldViewPr snapToGrid="0">
      <p:cViewPr varScale="1">
        <p:scale>
          <a:sx n="61" d="100"/>
          <a:sy n="61" d="100"/>
        </p:scale>
        <p:origin x="676" y="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1AD465-8A76-4DC5-BD0F-4E2C77E35D1D}" type="datetimeFigureOut">
              <a:rPr lang="en-IE" smtClean="0"/>
              <a:t>01/08/2025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3A5BFF-022B-406F-BFC9-E60FA360C21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19242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3EAD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1"/>
            <a:ext cx="7772400" cy="1306286"/>
          </a:xfrm>
        </p:spPr>
        <p:txBody>
          <a:bodyPr anchor="b">
            <a:normAutofit/>
          </a:bodyPr>
          <a:lstStyle>
            <a:lvl1pPr algn="l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894" y="3338742"/>
            <a:ext cx="6858000" cy="1146172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E9F7F6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54096" y="6356353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8B40D5-5450-4D3A-B616-BE76652C5EF2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99844" y="6356353"/>
            <a:ext cx="30861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3089628"/>
            <a:ext cx="7772400" cy="0"/>
          </a:xfrm>
          <a:prstGeom prst="line">
            <a:avLst/>
          </a:prstGeom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90" y="5090368"/>
            <a:ext cx="2042471" cy="112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752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196977"/>
            <a:ext cx="7772401" cy="49514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40D5-5450-4D3A-B616-BE76652C5EF2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>
            <a:lvl1pPr>
              <a:defRPr lang="en-US" sz="3200" kern="1200" smtClean="0">
                <a:solidFill>
                  <a:srgbClr val="3DACA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85801" y="990600"/>
            <a:ext cx="7672388" cy="1588"/>
          </a:xfrm>
          <a:prstGeom prst="line">
            <a:avLst/>
          </a:prstGeom>
          <a:ln w="6350" cap="flat" cmpd="sng" algn="ctr">
            <a:solidFill>
              <a:srgbClr val="3DACA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408783"/>
            <a:ext cx="800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68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0362"/>
            <a:ext cx="1914525" cy="4995298"/>
          </a:xfrm>
        </p:spPr>
        <p:txBody>
          <a:bodyPr vert="eaVert"/>
          <a:lstStyle>
            <a:lvl1pPr>
              <a:defRPr>
                <a:solidFill>
                  <a:srgbClr val="3EADA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60364"/>
            <a:ext cx="5743576" cy="581183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40D5-5450-4D3A-B616-BE76652C5EF2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543675" y="370118"/>
            <a:ext cx="0" cy="5806281"/>
          </a:xfrm>
          <a:prstGeom prst="line">
            <a:avLst/>
          </a:prstGeom>
          <a:ln w="6350" cap="flat" cmpd="sng" algn="ctr">
            <a:solidFill>
              <a:srgbClr val="3DACA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67462" y="5632169"/>
            <a:ext cx="800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00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>
            <a:lvl1pPr>
              <a:defRPr lang="en-US" sz="3200" kern="1200" smtClean="0">
                <a:solidFill>
                  <a:srgbClr val="3DACA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96976"/>
            <a:ext cx="7772401" cy="4983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40D5-5450-4D3A-B616-BE76652C5EF2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1" y="990600"/>
            <a:ext cx="7672388" cy="1588"/>
          </a:xfrm>
          <a:prstGeom prst="line">
            <a:avLst/>
          </a:prstGeom>
          <a:ln w="6350" cap="flat" cmpd="sng" algn="ctr">
            <a:solidFill>
              <a:srgbClr val="3DACA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408783"/>
            <a:ext cx="800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722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12423"/>
            <a:ext cx="77724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552636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40D5-5450-4D3A-B616-BE76652C5EF2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85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799" y="1190173"/>
            <a:ext cx="3834246" cy="49899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0173"/>
            <a:ext cx="3829050" cy="49899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40D5-5450-4D3A-B616-BE76652C5EF2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>
            <a:lvl1pPr>
              <a:defRPr lang="en-US" sz="3200" kern="1200" smtClean="0">
                <a:solidFill>
                  <a:srgbClr val="3DACA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85801" y="990600"/>
            <a:ext cx="7672388" cy="1588"/>
          </a:xfrm>
          <a:prstGeom prst="line">
            <a:avLst/>
          </a:prstGeom>
          <a:ln w="6350" cap="flat" cmpd="sng" algn="ctr">
            <a:solidFill>
              <a:srgbClr val="3DACA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408783"/>
            <a:ext cx="800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47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1160692"/>
            <a:ext cx="3815196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799" y="2154891"/>
            <a:ext cx="3815196" cy="40331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160690"/>
            <a:ext cx="3829050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154891"/>
            <a:ext cx="3829050" cy="40331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40D5-5450-4D3A-B616-BE76652C5EF2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>
            <a:lvl1pPr>
              <a:defRPr lang="en-US" sz="3200" kern="1200" smtClean="0">
                <a:solidFill>
                  <a:srgbClr val="3DACA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85801" y="990600"/>
            <a:ext cx="7672388" cy="1588"/>
          </a:xfrm>
          <a:prstGeom prst="line">
            <a:avLst/>
          </a:prstGeom>
          <a:ln w="6350" cap="flat" cmpd="sng" algn="ctr">
            <a:solidFill>
              <a:srgbClr val="3DACA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408783"/>
            <a:ext cx="800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7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40D5-5450-4D3A-B616-BE76652C5EF2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>
            <a:lvl1pPr>
              <a:defRPr lang="en-US" sz="3200" kern="1200" smtClean="0">
                <a:solidFill>
                  <a:srgbClr val="3DACA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85801" y="990600"/>
            <a:ext cx="7672388" cy="1588"/>
          </a:xfrm>
          <a:prstGeom prst="line">
            <a:avLst/>
          </a:prstGeom>
          <a:ln w="6350" cap="flat" cmpd="sng" algn="ctr">
            <a:solidFill>
              <a:srgbClr val="3DACA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408783"/>
            <a:ext cx="800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945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40D5-5450-4D3A-B616-BE76652C5EF2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27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191659"/>
            <a:ext cx="2948940" cy="367574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40D5-5450-4D3A-B616-BE76652C5EF2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487714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3EADA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45450" y="2061029"/>
            <a:ext cx="2948940" cy="0"/>
          </a:xfrm>
          <a:prstGeom prst="line">
            <a:avLst/>
          </a:prstGeom>
          <a:ln w="6350" cap="flat" cmpd="sng" algn="ctr">
            <a:solidFill>
              <a:srgbClr val="3DACA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408783"/>
            <a:ext cx="800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0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40D5-5450-4D3A-B616-BE76652C5EF2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191659"/>
            <a:ext cx="2948940" cy="367574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487714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3EADA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645450" y="2061029"/>
            <a:ext cx="2948940" cy="0"/>
          </a:xfrm>
          <a:prstGeom prst="line">
            <a:avLst/>
          </a:prstGeom>
          <a:ln w="6350" cap="flat" cmpd="sng" algn="ctr">
            <a:solidFill>
              <a:srgbClr val="3DACA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408783"/>
            <a:ext cx="800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243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365760"/>
            <a:ext cx="7772401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828803"/>
            <a:ext cx="7772401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799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58B40D5-5450-4D3A-B616-BE76652C5EF2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31547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0080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652C4B5-A1E9-4984-9CD4-22695C1F62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228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rgbClr val="3EADA7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292" y="118710"/>
            <a:ext cx="8294571" cy="130628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Understanding Health and Wellness through Microbiome research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Dr. Tarini Shankar Ghosh</a:t>
            </a:r>
          </a:p>
          <a:p>
            <a:r>
              <a:rPr lang="en-US" dirty="0"/>
              <a:t>Microbiome Informatics</a:t>
            </a:r>
          </a:p>
          <a:p>
            <a:r>
              <a:rPr lang="en-US" dirty="0"/>
              <a:t>IIIT-Delhi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E2CF8FA-FD31-4871-A2B3-A637AEBCABD9}"/>
              </a:ext>
            </a:extLst>
          </p:cNvPr>
          <p:cNvSpPr txBox="1">
            <a:spLocks/>
          </p:cNvSpPr>
          <p:nvPr/>
        </p:nvSpPr>
        <p:spPr>
          <a:xfrm>
            <a:off x="751575" y="1281759"/>
            <a:ext cx="7772400" cy="13062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/>
              <a:t>30</a:t>
            </a:r>
            <a:r>
              <a:rPr lang="en-US" baseline="30000" dirty="0"/>
              <a:t>th</a:t>
            </a:r>
            <a:r>
              <a:rPr lang="en-US" dirty="0"/>
              <a:t> July – 1</a:t>
            </a:r>
            <a:r>
              <a:rPr lang="en-US" baseline="30000" dirty="0"/>
              <a:t>st</a:t>
            </a:r>
            <a:r>
              <a:rPr lang="en-US" dirty="0"/>
              <a:t> August 2025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69D31B9-357F-4C11-B8A2-08CBCCF57EAF}"/>
              </a:ext>
            </a:extLst>
          </p:cNvPr>
          <p:cNvSpPr txBox="1">
            <a:spLocks/>
          </p:cNvSpPr>
          <p:nvPr/>
        </p:nvSpPr>
        <p:spPr>
          <a:xfrm>
            <a:off x="2819403" y="3955983"/>
            <a:ext cx="7772400" cy="13062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/>
              <a:t>Day 3</a:t>
            </a:r>
          </a:p>
          <a:p>
            <a:pPr algn="ctr"/>
            <a:r>
              <a:rPr lang="en-US" dirty="0"/>
              <a:t>Lecture 2</a:t>
            </a:r>
          </a:p>
        </p:txBody>
      </p:sp>
    </p:spTree>
    <p:extLst>
      <p:ext uri="{BB962C8B-B14F-4D97-AF65-F5344CB8AC3E}">
        <p14:creationId xmlns:p14="http://schemas.microsoft.com/office/powerpoint/2010/main" val="3148981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8C4B9-AE35-4F0D-8DB6-BDB2855C2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B7038-EDAB-44F4-ADF8-3B914622F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latin typeface="Arial" panose="020B0604020202020204" pitchFamily="34" charset="0"/>
              </a:rPr>
              <a:t>What are these exact core or diversity-associated and </a:t>
            </a:r>
            <a:r>
              <a:rPr lang="en-IN" dirty="0" err="1">
                <a:latin typeface="Arial" panose="020B0604020202020204" pitchFamily="34" charset="0"/>
              </a:rPr>
              <a:t>longstay</a:t>
            </a:r>
            <a:r>
              <a:rPr lang="en-IN" dirty="0">
                <a:latin typeface="Arial" panose="020B0604020202020204" pitchFamily="34" charset="0"/>
              </a:rPr>
              <a:t>-associated species?</a:t>
            </a:r>
          </a:p>
          <a:p>
            <a:endParaRPr lang="en-IN" dirty="0">
              <a:latin typeface="Arial" panose="020B0604020202020204" pitchFamily="34" charset="0"/>
            </a:endParaRPr>
          </a:p>
          <a:p>
            <a:r>
              <a:rPr lang="en-IN" dirty="0">
                <a:latin typeface="Arial" panose="020B0604020202020204" pitchFamily="34" charset="0"/>
              </a:rPr>
              <a:t>Is the loss of core and increase of </a:t>
            </a:r>
            <a:r>
              <a:rPr lang="en-IN" dirty="0" err="1">
                <a:latin typeface="Arial" panose="020B0604020202020204" pitchFamily="34" charset="0"/>
              </a:rPr>
              <a:t>longstay</a:t>
            </a:r>
            <a:r>
              <a:rPr lang="en-IN" dirty="0">
                <a:latin typeface="Arial" panose="020B0604020202020204" pitchFamily="34" charset="0"/>
              </a:rPr>
              <a:t>-associated microbes the only microbiome changes accompanying aging?</a:t>
            </a:r>
          </a:p>
          <a:p>
            <a:endParaRPr lang="en-IN" dirty="0">
              <a:latin typeface="Arial" panose="020B0604020202020204" pitchFamily="34" charset="0"/>
            </a:endParaRPr>
          </a:p>
          <a:p>
            <a:r>
              <a:rPr lang="en-IN" dirty="0">
                <a:latin typeface="Arial" panose="020B0604020202020204" pitchFamily="34" charset="0"/>
              </a:rPr>
              <a:t>Can we distinguish between normal aging and unhealthy aging?</a:t>
            </a:r>
          </a:p>
        </p:txBody>
      </p:sp>
    </p:spTree>
    <p:extLst>
      <p:ext uri="{BB962C8B-B14F-4D97-AF65-F5344CB8AC3E}">
        <p14:creationId xmlns:p14="http://schemas.microsoft.com/office/powerpoint/2010/main" val="4025402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8C4B9-AE35-4F0D-8DB6-BDB2855C2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Systematic review of microbiome studies and aging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3CD3455-2458-466A-8D53-515E50C34C86}"/>
              </a:ext>
            </a:extLst>
          </p:cNvPr>
          <p:cNvGrpSpPr/>
          <p:nvPr/>
        </p:nvGrpSpPr>
        <p:grpSpPr>
          <a:xfrm>
            <a:off x="685800" y="1768438"/>
            <a:ext cx="7435693" cy="3321123"/>
            <a:chOff x="171712" y="2327036"/>
            <a:chExt cx="7709545" cy="313921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3965AB4-5723-4391-A607-B46E08C55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712" y="2327036"/>
              <a:ext cx="7709545" cy="313921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17B41C1-1F0D-416C-8FFB-118F6CF5D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6974" y="3092586"/>
              <a:ext cx="3130795" cy="187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9011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8DE3F239-CF05-4CA6-B529-F9BF659275B7}"/>
              </a:ext>
            </a:extLst>
          </p:cNvPr>
          <p:cNvGrpSpPr/>
          <p:nvPr/>
        </p:nvGrpSpPr>
        <p:grpSpPr>
          <a:xfrm>
            <a:off x="54429" y="1297750"/>
            <a:ext cx="9089571" cy="5560250"/>
            <a:chOff x="54429" y="1297750"/>
            <a:chExt cx="9089571" cy="556025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3A9AF51-054C-4341-80DF-3B60A22B2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6119" y="1612931"/>
              <a:ext cx="7366413" cy="5245069"/>
            </a:xfrm>
            <a:prstGeom prst="rect">
              <a:avLst/>
            </a:prstGeom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0CAFA65-CFBC-47B4-82C7-7D0876CBAE10}"/>
                </a:ext>
              </a:extLst>
            </p:cNvPr>
            <p:cNvSpPr/>
            <p:nvPr/>
          </p:nvSpPr>
          <p:spPr>
            <a:xfrm>
              <a:off x="7511142" y="3671018"/>
              <a:ext cx="1632858" cy="2509341"/>
            </a:xfrm>
            <a:prstGeom prst="roundRect">
              <a:avLst>
                <a:gd name="adj" fmla="val 5238"/>
              </a:avLst>
            </a:prstGeom>
            <a:noFill/>
            <a:ln w="2540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FAD923-6EEF-4E05-80AC-A195F3104566}"/>
                </a:ext>
              </a:extLst>
            </p:cNvPr>
            <p:cNvSpPr txBox="1"/>
            <p:nvPr/>
          </p:nvSpPr>
          <p:spPr>
            <a:xfrm>
              <a:off x="54429" y="3333218"/>
              <a:ext cx="218005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2000" b="1" dirty="0"/>
                <a:t>Microbiome Checkpoints for Unhealthy Aging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0D987CB-09F7-4E4E-87C9-7C0F2978B0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32858" y="4837466"/>
              <a:ext cx="544285" cy="628788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A12E272-FB05-439A-9AE4-82FA7E25C8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66278" y="4355790"/>
              <a:ext cx="2448482" cy="515588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357AE6C-14A3-49EF-911D-CFFA7A75D7E3}"/>
                </a:ext>
              </a:extLst>
            </p:cNvPr>
            <p:cNvSpPr/>
            <p:nvPr/>
          </p:nvSpPr>
          <p:spPr>
            <a:xfrm>
              <a:off x="2177143" y="1297750"/>
              <a:ext cx="6581715" cy="25970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E" sz="1488" dirty="0"/>
                <a:t>Systematic Review (&gt; 50 Published Aging-Microbiome Studies)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FCBCB4-1834-45A0-BA02-3FB097598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dirty="0"/>
              <a:t>Three distinct groups within the gut microbiome with differential links to aging and unhealthy aging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62152DF-D409-4886-AAD8-4E3677EC12E2}"/>
              </a:ext>
            </a:extLst>
          </p:cNvPr>
          <p:cNvSpPr/>
          <p:nvPr/>
        </p:nvSpPr>
        <p:spPr>
          <a:xfrm>
            <a:off x="4014760" y="4877928"/>
            <a:ext cx="1516716" cy="1210485"/>
          </a:xfrm>
          <a:prstGeom prst="roundRect">
            <a:avLst>
              <a:gd name="adj" fmla="val 5238"/>
            </a:avLst>
          </a:prstGeom>
          <a:noFill/>
          <a:ln w="254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D22DBA5-7968-4791-A7FE-FE9295CA2816}"/>
              </a:ext>
            </a:extLst>
          </p:cNvPr>
          <p:cNvSpPr/>
          <p:nvPr/>
        </p:nvSpPr>
        <p:spPr>
          <a:xfrm>
            <a:off x="1951002" y="5473163"/>
            <a:ext cx="1516716" cy="1064101"/>
          </a:xfrm>
          <a:prstGeom prst="roundRect">
            <a:avLst>
              <a:gd name="adj" fmla="val 5238"/>
            </a:avLst>
          </a:prstGeom>
          <a:noFill/>
          <a:ln w="254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6380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E5086-8F4B-4C76-9969-1081F7FDA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 summarize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5E8FF91-9F4E-4EBB-B89E-A1EDB15BCCCD}"/>
              </a:ext>
            </a:extLst>
          </p:cNvPr>
          <p:cNvCxnSpPr>
            <a:cxnSpLocks/>
          </p:cNvCxnSpPr>
          <p:nvPr/>
        </p:nvCxnSpPr>
        <p:spPr>
          <a:xfrm flipV="1">
            <a:off x="777765" y="1870838"/>
            <a:ext cx="0" cy="2123090"/>
          </a:xfrm>
          <a:prstGeom prst="straightConnector1">
            <a:avLst/>
          </a:prstGeom>
          <a:ln w="190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8AEB5A8-7C74-497B-AF64-14339BED8619}"/>
              </a:ext>
            </a:extLst>
          </p:cNvPr>
          <p:cNvCxnSpPr>
            <a:cxnSpLocks/>
          </p:cNvCxnSpPr>
          <p:nvPr/>
        </p:nvCxnSpPr>
        <p:spPr>
          <a:xfrm flipV="1">
            <a:off x="5081751" y="1870838"/>
            <a:ext cx="0" cy="2123090"/>
          </a:xfrm>
          <a:prstGeom prst="straightConnector1">
            <a:avLst/>
          </a:prstGeom>
          <a:ln w="190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2E16525-D206-45C7-ADD7-0E631092E123}"/>
              </a:ext>
            </a:extLst>
          </p:cNvPr>
          <p:cNvSpPr txBox="1"/>
          <p:nvPr/>
        </p:nvSpPr>
        <p:spPr>
          <a:xfrm>
            <a:off x="777765" y="1107553"/>
            <a:ext cx="3983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2616F2"/>
                </a:solidFill>
              </a:rPr>
              <a:t>Group 1: Butyrate producing core</a:t>
            </a:r>
          </a:p>
          <a:p>
            <a:r>
              <a:rPr lang="en-IN" b="1" dirty="0">
                <a:solidFill>
                  <a:srgbClr val="2616F2"/>
                </a:solidFill>
              </a:rPr>
              <a:t>(List of microbes in previous slide)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929E52-39D6-4B7E-9002-102A526C5BFA}"/>
              </a:ext>
            </a:extLst>
          </p:cNvPr>
          <p:cNvSpPr txBox="1"/>
          <p:nvPr/>
        </p:nvSpPr>
        <p:spPr>
          <a:xfrm>
            <a:off x="5081751" y="1107552"/>
            <a:ext cx="3983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Group 2: Pathobionts</a:t>
            </a:r>
          </a:p>
          <a:p>
            <a:r>
              <a:rPr lang="en-IN" b="1" dirty="0">
                <a:solidFill>
                  <a:srgbClr val="FF0000"/>
                </a:solidFill>
              </a:rPr>
              <a:t>(List of microbes in previous slide)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719863-0767-4CD0-ABE4-D6A0A823FE29}"/>
              </a:ext>
            </a:extLst>
          </p:cNvPr>
          <p:cNvCxnSpPr/>
          <p:nvPr/>
        </p:nvCxnSpPr>
        <p:spPr>
          <a:xfrm>
            <a:off x="685800" y="3878317"/>
            <a:ext cx="290873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0F08EAF-510E-4C88-95A3-888A3FF923B8}"/>
              </a:ext>
            </a:extLst>
          </p:cNvPr>
          <p:cNvSpPr/>
          <p:nvPr/>
        </p:nvSpPr>
        <p:spPr>
          <a:xfrm>
            <a:off x="1061545" y="2154621"/>
            <a:ext cx="2291255" cy="1219200"/>
          </a:xfrm>
          <a:custGeom>
            <a:avLst/>
            <a:gdLst>
              <a:gd name="connsiteX0" fmla="*/ 0 w 2291255"/>
              <a:gd name="connsiteY0" fmla="*/ 0 h 1219200"/>
              <a:gd name="connsiteX1" fmla="*/ 262758 w 2291255"/>
              <a:gd name="connsiteY1" fmla="*/ 126124 h 1219200"/>
              <a:gd name="connsiteX2" fmla="*/ 609600 w 2291255"/>
              <a:gd name="connsiteY2" fmla="*/ 378372 h 1219200"/>
              <a:gd name="connsiteX3" fmla="*/ 977462 w 2291255"/>
              <a:gd name="connsiteY3" fmla="*/ 620110 h 1219200"/>
              <a:gd name="connsiteX4" fmla="*/ 1576552 w 2291255"/>
              <a:gd name="connsiteY4" fmla="*/ 903889 h 1219200"/>
              <a:gd name="connsiteX5" fmla="*/ 2028496 w 2291255"/>
              <a:gd name="connsiteY5" fmla="*/ 1103586 h 1219200"/>
              <a:gd name="connsiteX6" fmla="*/ 2291255 w 2291255"/>
              <a:gd name="connsiteY6" fmla="*/ 1219200 h 1219200"/>
              <a:gd name="connsiteX7" fmla="*/ 2291255 w 2291255"/>
              <a:gd name="connsiteY7" fmla="*/ 1219200 h 1219200"/>
              <a:gd name="connsiteX8" fmla="*/ 2291255 w 2291255"/>
              <a:gd name="connsiteY8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1255" h="1219200">
                <a:moveTo>
                  <a:pt x="0" y="0"/>
                </a:moveTo>
                <a:cubicBezTo>
                  <a:pt x="80579" y="31531"/>
                  <a:pt x="161158" y="63062"/>
                  <a:pt x="262758" y="126124"/>
                </a:cubicBezTo>
                <a:cubicBezTo>
                  <a:pt x="364358" y="189186"/>
                  <a:pt x="490483" y="296041"/>
                  <a:pt x="609600" y="378372"/>
                </a:cubicBezTo>
                <a:cubicBezTo>
                  <a:pt x="728717" y="460703"/>
                  <a:pt x="816303" y="532524"/>
                  <a:pt x="977462" y="620110"/>
                </a:cubicBezTo>
                <a:cubicBezTo>
                  <a:pt x="1138621" y="707696"/>
                  <a:pt x="1401380" y="823310"/>
                  <a:pt x="1576552" y="903889"/>
                </a:cubicBezTo>
                <a:cubicBezTo>
                  <a:pt x="1751724" y="984468"/>
                  <a:pt x="2028496" y="1103586"/>
                  <a:pt x="2028496" y="1103586"/>
                </a:cubicBezTo>
                <a:lnTo>
                  <a:pt x="2291255" y="1219200"/>
                </a:lnTo>
                <a:lnTo>
                  <a:pt x="2291255" y="1219200"/>
                </a:lnTo>
                <a:lnTo>
                  <a:pt x="2291255" y="1219200"/>
                </a:lnTo>
              </a:path>
            </a:pathLst>
          </a:custGeom>
          <a:noFill/>
          <a:ln w="28575">
            <a:solidFill>
              <a:srgbClr val="2616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A77501-DBCA-4998-B45F-3FD8BB40D9DC}"/>
              </a:ext>
            </a:extLst>
          </p:cNvPr>
          <p:cNvSpPr/>
          <p:nvPr/>
        </p:nvSpPr>
        <p:spPr>
          <a:xfrm>
            <a:off x="1145628" y="2039007"/>
            <a:ext cx="2324091" cy="472965"/>
          </a:xfrm>
          <a:custGeom>
            <a:avLst/>
            <a:gdLst>
              <a:gd name="connsiteX0" fmla="*/ 0 w 2324091"/>
              <a:gd name="connsiteY0" fmla="*/ 0 h 472965"/>
              <a:gd name="connsiteX1" fmla="*/ 273269 w 2324091"/>
              <a:gd name="connsiteY1" fmla="*/ 105103 h 472965"/>
              <a:gd name="connsiteX2" fmla="*/ 630620 w 2324091"/>
              <a:gd name="connsiteY2" fmla="*/ 220717 h 472965"/>
              <a:gd name="connsiteX3" fmla="*/ 1198179 w 2324091"/>
              <a:gd name="connsiteY3" fmla="*/ 325821 h 472965"/>
              <a:gd name="connsiteX4" fmla="*/ 2165131 w 2324091"/>
              <a:gd name="connsiteY4" fmla="*/ 441434 h 472965"/>
              <a:gd name="connsiteX5" fmla="*/ 2312275 w 2324091"/>
              <a:gd name="connsiteY5" fmla="*/ 472965 h 472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24091" h="472965">
                <a:moveTo>
                  <a:pt x="0" y="0"/>
                </a:moveTo>
                <a:cubicBezTo>
                  <a:pt x="84083" y="34158"/>
                  <a:pt x="168166" y="68317"/>
                  <a:pt x="273269" y="105103"/>
                </a:cubicBezTo>
                <a:cubicBezTo>
                  <a:pt x="378372" y="141889"/>
                  <a:pt x="476468" y="183931"/>
                  <a:pt x="630620" y="220717"/>
                </a:cubicBezTo>
                <a:cubicBezTo>
                  <a:pt x="784772" y="257503"/>
                  <a:pt x="942427" y="289035"/>
                  <a:pt x="1198179" y="325821"/>
                </a:cubicBezTo>
                <a:cubicBezTo>
                  <a:pt x="1453931" y="362607"/>
                  <a:pt x="1979448" y="416910"/>
                  <a:pt x="2165131" y="441434"/>
                </a:cubicBezTo>
                <a:cubicBezTo>
                  <a:pt x="2350814" y="465958"/>
                  <a:pt x="2331544" y="469461"/>
                  <a:pt x="2312275" y="472965"/>
                </a:cubicBezTo>
              </a:path>
            </a:pathLst>
          </a:custGeom>
          <a:noFill/>
          <a:ln w="31750">
            <a:solidFill>
              <a:srgbClr val="2616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121D7F-00AC-4C78-AE18-A25CAECFDFA4}"/>
              </a:ext>
            </a:extLst>
          </p:cNvPr>
          <p:cNvSpPr txBox="1"/>
          <p:nvPr/>
        </p:nvSpPr>
        <p:spPr>
          <a:xfrm>
            <a:off x="1166648" y="3072071"/>
            <a:ext cx="242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Unhealthy Old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758C43-661C-4BB8-A814-0F7A17D164B7}"/>
              </a:ext>
            </a:extLst>
          </p:cNvPr>
          <p:cNvSpPr txBox="1"/>
          <p:nvPr/>
        </p:nvSpPr>
        <p:spPr>
          <a:xfrm>
            <a:off x="1847845" y="1939455"/>
            <a:ext cx="242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Normal Old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FD773F-B8EC-4497-B4AC-6F1297BE979D}"/>
              </a:ext>
            </a:extLst>
          </p:cNvPr>
          <p:cNvSpPr txBox="1"/>
          <p:nvPr/>
        </p:nvSpPr>
        <p:spPr>
          <a:xfrm rot="16200000">
            <a:off x="-57724" y="2631435"/>
            <a:ext cx="1262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Abundance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A708C64-6205-43FA-AE27-38F8F64CD4C2}"/>
              </a:ext>
            </a:extLst>
          </p:cNvPr>
          <p:cNvCxnSpPr/>
          <p:nvPr/>
        </p:nvCxnSpPr>
        <p:spPr>
          <a:xfrm>
            <a:off x="4926724" y="3878317"/>
            <a:ext cx="290873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AD3E46C-0AF8-45D0-A027-C27EA7440731}"/>
              </a:ext>
            </a:extLst>
          </p:cNvPr>
          <p:cNvSpPr/>
          <p:nvPr/>
        </p:nvSpPr>
        <p:spPr>
          <a:xfrm>
            <a:off x="5249333" y="1981200"/>
            <a:ext cx="2506134" cy="1651000"/>
          </a:xfrm>
          <a:custGeom>
            <a:avLst/>
            <a:gdLst>
              <a:gd name="connsiteX0" fmla="*/ 0 w 2506134"/>
              <a:gd name="connsiteY0" fmla="*/ 1651000 h 1651000"/>
              <a:gd name="connsiteX1" fmla="*/ 372534 w 2506134"/>
              <a:gd name="connsiteY1" fmla="*/ 1600200 h 1651000"/>
              <a:gd name="connsiteX2" fmla="*/ 846667 w 2506134"/>
              <a:gd name="connsiteY2" fmla="*/ 1456267 h 1651000"/>
              <a:gd name="connsiteX3" fmla="*/ 1202267 w 2506134"/>
              <a:gd name="connsiteY3" fmla="*/ 1320800 h 1651000"/>
              <a:gd name="connsiteX4" fmla="*/ 1540934 w 2506134"/>
              <a:gd name="connsiteY4" fmla="*/ 1126067 h 1651000"/>
              <a:gd name="connsiteX5" fmla="*/ 2506134 w 2506134"/>
              <a:gd name="connsiteY5" fmla="*/ 0 h 165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06134" h="1651000">
                <a:moveTo>
                  <a:pt x="0" y="1651000"/>
                </a:moveTo>
                <a:cubicBezTo>
                  <a:pt x="115711" y="1641827"/>
                  <a:pt x="231423" y="1632655"/>
                  <a:pt x="372534" y="1600200"/>
                </a:cubicBezTo>
                <a:cubicBezTo>
                  <a:pt x="513645" y="1567745"/>
                  <a:pt x="708378" y="1502834"/>
                  <a:pt x="846667" y="1456267"/>
                </a:cubicBezTo>
                <a:cubicBezTo>
                  <a:pt x="984956" y="1409700"/>
                  <a:pt x="1086556" y="1375833"/>
                  <a:pt x="1202267" y="1320800"/>
                </a:cubicBezTo>
                <a:cubicBezTo>
                  <a:pt x="1317978" y="1265767"/>
                  <a:pt x="1323623" y="1346200"/>
                  <a:pt x="1540934" y="1126067"/>
                </a:cubicBezTo>
                <a:cubicBezTo>
                  <a:pt x="1758245" y="905934"/>
                  <a:pt x="2132189" y="452967"/>
                  <a:pt x="2506134" y="0"/>
                </a:cubicBezTo>
              </a:path>
            </a:pathLst>
          </a:custGeom>
          <a:ln w="222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CF9397C-B60F-44C8-B9D8-354B8D3999A6}"/>
              </a:ext>
            </a:extLst>
          </p:cNvPr>
          <p:cNvSpPr/>
          <p:nvPr/>
        </p:nvSpPr>
        <p:spPr>
          <a:xfrm>
            <a:off x="5249333" y="3466245"/>
            <a:ext cx="2751667" cy="173127"/>
          </a:xfrm>
          <a:custGeom>
            <a:avLst/>
            <a:gdLst>
              <a:gd name="connsiteX0" fmla="*/ 0 w 2751667"/>
              <a:gd name="connsiteY0" fmla="*/ 457200 h 457200"/>
              <a:gd name="connsiteX1" fmla="*/ 668867 w 2751667"/>
              <a:gd name="connsiteY1" fmla="*/ 414867 h 457200"/>
              <a:gd name="connsiteX2" fmla="*/ 1210733 w 2751667"/>
              <a:gd name="connsiteY2" fmla="*/ 372534 h 457200"/>
              <a:gd name="connsiteX3" fmla="*/ 2159000 w 2751667"/>
              <a:gd name="connsiteY3" fmla="*/ 135467 h 457200"/>
              <a:gd name="connsiteX4" fmla="*/ 2751667 w 2751667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1667" h="457200">
                <a:moveTo>
                  <a:pt x="0" y="457200"/>
                </a:moveTo>
                <a:lnTo>
                  <a:pt x="668867" y="414867"/>
                </a:lnTo>
                <a:cubicBezTo>
                  <a:pt x="870656" y="400756"/>
                  <a:pt x="962378" y="419101"/>
                  <a:pt x="1210733" y="372534"/>
                </a:cubicBezTo>
                <a:cubicBezTo>
                  <a:pt x="1459089" y="325967"/>
                  <a:pt x="1902178" y="197556"/>
                  <a:pt x="2159000" y="135467"/>
                </a:cubicBezTo>
                <a:cubicBezTo>
                  <a:pt x="2415822" y="73378"/>
                  <a:pt x="2583744" y="36689"/>
                  <a:pt x="2751667" y="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6C913D-EE71-4A7A-A638-04087F22410A}"/>
              </a:ext>
            </a:extLst>
          </p:cNvPr>
          <p:cNvSpPr txBox="1"/>
          <p:nvPr/>
        </p:nvSpPr>
        <p:spPr>
          <a:xfrm>
            <a:off x="7283445" y="3176514"/>
            <a:ext cx="242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Normal Old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09B626-D6AD-4585-84C5-D31C2F6989F1}"/>
              </a:ext>
            </a:extLst>
          </p:cNvPr>
          <p:cNvSpPr txBox="1"/>
          <p:nvPr/>
        </p:nvSpPr>
        <p:spPr>
          <a:xfrm>
            <a:off x="6069500" y="1988109"/>
            <a:ext cx="242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Unhealthy Old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209E9D-D9AE-4F44-856F-8EC413261285}"/>
              </a:ext>
            </a:extLst>
          </p:cNvPr>
          <p:cNvSpPr txBox="1"/>
          <p:nvPr/>
        </p:nvSpPr>
        <p:spPr>
          <a:xfrm>
            <a:off x="1657432" y="3849252"/>
            <a:ext cx="1262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Age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9280F2-3D5D-4462-8E7F-3C1DF3F598CC}"/>
              </a:ext>
            </a:extLst>
          </p:cNvPr>
          <p:cNvSpPr txBox="1"/>
          <p:nvPr/>
        </p:nvSpPr>
        <p:spPr>
          <a:xfrm rot="16200000">
            <a:off x="4260291" y="2631436"/>
            <a:ext cx="1262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Abundance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CEE5AF-1692-4A88-8FF0-F8E9C1754D01}"/>
              </a:ext>
            </a:extLst>
          </p:cNvPr>
          <p:cNvSpPr txBox="1"/>
          <p:nvPr/>
        </p:nvSpPr>
        <p:spPr>
          <a:xfrm>
            <a:off x="5975447" y="3849253"/>
            <a:ext cx="1262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Age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765CA9A-C791-4A1E-86C6-E0BB67F26417}"/>
              </a:ext>
            </a:extLst>
          </p:cNvPr>
          <p:cNvCxnSpPr>
            <a:cxnSpLocks/>
          </p:cNvCxnSpPr>
          <p:nvPr/>
        </p:nvCxnSpPr>
        <p:spPr>
          <a:xfrm flipV="1">
            <a:off x="3523885" y="4453175"/>
            <a:ext cx="0" cy="2123090"/>
          </a:xfrm>
          <a:prstGeom prst="straightConnector1">
            <a:avLst/>
          </a:prstGeom>
          <a:ln w="190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E4FB469-C1C8-4440-927D-21BA71B67386}"/>
              </a:ext>
            </a:extLst>
          </p:cNvPr>
          <p:cNvCxnSpPr/>
          <p:nvPr/>
        </p:nvCxnSpPr>
        <p:spPr>
          <a:xfrm>
            <a:off x="3368858" y="6460654"/>
            <a:ext cx="290873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D3B1BB8-20A0-44A9-A224-217664C7315B}"/>
              </a:ext>
            </a:extLst>
          </p:cNvPr>
          <p:cNvSpPr txBox="1"/>
          <p:nvPr/>
        </p:nvSpPr>
        <p:spPr>
          <a:xfrm rot="16200000">
            <a:off x="2702425" y="5213773"/>
            <a:ext cx="1262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Abundance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758344-8724-45FB-8CC7-E6590D8C194C}"/>
              </a:ext>
            </a:extLst>
          </p:cNvPr>
          <p:cNvSpPr txBox="1"/>
          <p:nvPr/>
        </p:nvSpPr>
        <p:spPr>
          <a:xfrm>
            <a:off x="4417581" y="6431590"/>
            <a:ext cx="1262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Age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9FF57D-BBC1-4539-8BB3-2069E23E20FF}"/>
              </a:ext>
            </a:extLst>
          </p:cNvPr>
          <p:cNvSpPr txBox="1"/>
          <p:nvPr/>
        </p:nvSpPr>
        <p:spPr>
          <a:xfrm>
            <a:off x="65414" y="4755828"/>
            <a:ext cx="3310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Group 3: Akkermansia, 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Alternate Butyrate producers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EE4EB43-8403-44E5-825A-7614F733E82F}"/>
              </a:ext>
            </a:extLst>
          </p:cNvPr>
          <p:cNvSpPr/>
          <p:nvPr/>
        </p:nvSpPr>
        <p:spPr>
          <a:xfrm>
            <a:off x="3759200" y="4546600"/>
            <a:ext cx="1938867" cy="805720"/>
          </a:xfrm>
          <a:custGeom>
            <a:avLst/>
            <a:gdLst>
              <a:gd name="connsiteX0" fmla="*/ 0 w 1938867"/>
              <a:gd name="connsiteY0" fmla="*/ 795867 h 805720"/>
              <a:gd name="connsiteX1" fmla="*/ 262467 w 1938867"/>
              <a:gd name="connsiteY1" fmla="*/ 770467 h 805720"/>
              <a:gd name="connsiteX2" fmla="*/ 1066800 w 1938867"/>
              <a:gd name="connsiteY2" fmla="*/ 508000 h 805720"/>
              <a:gd name="connsiteX3" fmla="*/ 1456267 w 1938867"/>
              <a:gd name="connsiteY3" fmla="*/ 304800 h 805720"/>
              <a:gd name="connsiteX4" fmla="*/ 1938867 w 1938867"/>
              <a:gd name="connsiteY4" fmla="*/ 0 h 805720"/>
              <a:gd name="connsiteX5" fmla="*/ 1938867 w 1938867"/>
              <a:gd name="connsiteY5" fmla="*/ 0 h 80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38867" h="805720">
                <a:moveTo>
                  <a:pt x="0" y="795867"/>
                </a:moveTo>
                <a:cubicBezTo>
                  <a:pt x="42333" y="807156"/>
                  <a:pt x="84667" y="818445"/>
                  <a:pt x="262467" y="770467"/>
                </a:cubicBezTo>
                <a:cubicBezTo>
                  <a:pt x="440267" y="722489"/>
                  <a:pt x="867833" y="585611"/>
                  <a:pt x="1066800" y="508000"/>
                </a:cubicBezTo>
                <a:cubicBezTo>
                  <a:pt x="1265767" y="430389"/>
                  <a:pt x="1310923" y="389467"/>
                  <a:pt x="1456267" y="304800"/>
                </a:cubicBezTo>
                <a:cubicBezTo>
                  <a:pt x="1601611" y="220133"/>
                  <a:pt x="1938867" y="0"/>
                  <a:pt x="1938867" y="0"/>
                </a:cubicBezTo>
                <a:lnTo>
                  <a:pt x="1938867" y="0"/>
                </a:lnTo>
              </a:path>
            </a:pathLst>
          </a:custGeom>
          <a:noFill/>
          <a:ln w="317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776C6C4-ECF5-4A9C-9BE6-F09621FBB22F}"/>
              </a:ext>
            </a:extLst>
          </p:cNvPr>
          <p:cNvSpPr/>
          <p:nvPr/>
        </p:nvSpPr>
        <p:spPr>
          <a:xfrm>
            <a:off x="3793067" y="5367867"/>
            <a:ext cx="2175933" cy="922866"/>
          </a:xfrm>
          <a:custGeom>
            <a:avLst/>
            <a:gdLst>
              <a:gd name="connsiteX0" fmla="*/ 0 w 2175933"/>
              <a:gd name="connsiteY0" fmla="*/ 0 h 922866"/>
              <a:gd name="connsiteX1" fmla="*/ 524933 w 2175933"/>
              <a:gd name="connsiteY1" fmla="*/ 50800 h 922866"/>
              <a:gd name="connsiteX2" fmla="*/ 1041400 w 2175933"/>
              <a:gd name="connsiteY2" fmla="*/ 186266 h 922866"/>
              <a:gd name="connsiteX3" fmla="*/ 1574800 w 2175933"/>
              <a:gd name="connsiteY3" fmla="*/ 381000 h 922866"/>
              <a:gd name="connsiteX4" fmla="*/ 2015066 w 2175933"/>
              <a:gd name="connsiteY4" fmla="*/ 719666 h 922866"/>
              <a:gd name="connsiteX5" fmla="*/ 2175933 w 2175933"/>
              <a:gd name="connsiteY5" fmla="*/ 922866 h 922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5933" h="922866">
                <a:moveTo>
                  <a:pt x="0" y="0"/>
                </a:moveTo>
                <a:cubicBezTo>
                  <a:pt x="175683" y="9878"/>
                  <a:pt x="351366" y="19756"/>
                  <a:pt x="524933" y="50800"/>
                </a:cubicBezTo>
                <a:cubicBezTo>
                  <a:pt x="698500" y="81844"/>
                  <a:pt x="866422" y="131233"/>
                  <a:pt x="1041400" y="186266"/>
                </a:cubicBezTo>
                <a:cubicBezTo>
                  <a:pt x="1216378" y="241299"/>
                  <a:pt x="1412522" y="292100"/>
                  <a:pt x="1574800" y="381000"/>
                </a:cubicBezTo>
                <a:cubicBezTo>
                  <a:pt x="1737078" y="469900"/>
                  <a:pt x="1914877" y="629355"/>
                  <a:pt x="2015066" y="719666"/>
                </a:cubicBezTo>
                <a:cubicBezTo>
                  <a:pt x="2115255" y="809977"/>
                  <a:pt x="2145594" y="866421"/>
                  <a:pt x="2175933" y="922866"/>
                </a:cubicBezTo>
              </a:path>
            </a:pathLst>
          </a:cu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AD2BF9-52E9-4FDB-BCC3-B50DCE214FB3}"/>
              </a:ext>
            </a:extLst>
          </p:cNvPr>
          <p:cNvSpPr txBox="1"/>
          <p:nvPr/>
        </p:nvSpPr>
        <p:spPr>
          <a:xfrm>
            <a:off x="4275735" y="5677505"/>
            <a:ext cx="242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Unhealthy Old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618995-42F8-45E3-A79A-A14FC409A7FE}"/>
              </a:ext>
            </a:extLst>
          </p:cNvPr>
          <p:cNvSpPr txBox="1"/>
          <p:nvPr/>
        </p:nvSpPr>
        <p:spPr>
          <a:xfrm>
            <a:off x="4227972" y="4598399"/>
            <a:ext cx="242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Normal Old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336041-5716-4C3E-B36C-03F903A79580}"/>
              </a:ext>
            </a:extLst>
          </p:cNvPr>
          <p:cNvSpPr txBox="1"/>
          <p:nvPr/>
        </p:nvSpPr>
        <p:spPr>
          <a:xfrm>
            <a:off x="6985591" y="5295364"/>
            <a:ext cx="1262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2" action="ppaction://hlinksldjump"/>
              </a:rPr>
              <a:t>Back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1087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CD72E-7ED6-423F-8F9C-1668CAA20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600" dirty="0"/>
              <a:t>Investigating the metabolic profiles of these microbes further provide clues into the mechanistic links behind these associations</a:t>
            </a:r>
          </a:p>
        </p:txBody>
      </p:sp>
      <p:pic>
        <p:nvPicPr>
          <p:cNvPr id="193" name="Picture 192">
            <a:extLst>
              <a:ext uri="{FF2B5EF4-FFF2-40B4-BE49-F238E27FC236}">
                <a16:creationId xmlns:a16="http://schemas.microsoft.com/office/drawing/2014/main" id="{397B9279-8601-4802-A2C9-F03361D37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1428671"/>
            <a:ext cx="9144000" cy="511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344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07A89-5985-4729-A733-A6EA8734B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Summarizing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D82A1-4D1D-4641-B6EF-7BD8C1301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7"/>
            <a:ext cx="7772401" cy="1190624"/>
          </a:xfrm>
        </p:spPr>
        <p:txBody>
          <a:bodyPr>
            <a:normAutofit lnSpcReduction="10000"/>
          </a:bodyPr>
          <a:lstStyle/>
          <a:p>
            <a:r>
              <a:rPr lang="en-IN" dirty="0"/>
              <a:t>The microbes that are positively associated with healthy aging are not only simply alternate Butyrate producers but…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1E66E1-0C0F-4ECE-929A-A16B4C0DD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" y="3353661"/>
            <a:ext cx="4315091" cy="11827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BCE9E0-28DE-419A-99F3-39CE577EAE8C}"/>
              </a:ext>
            </a:extLst>
          </p:cNvPr>
          <p:cNvSpPr txBox="1"/>
          <p:nvPr/>
        </p:nvSpPr>
        <p:spPr>
          <a:xfrm>
            <a:off x="54864" y="2931643"/>
            <a:ext cx="4050792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i="1" dirty="0">
                <a:latin typeface="Arial" panose="020B0604020202020204" pitchFamily="34" charset="0"/>
                <a:cs typeface="Arial" panose="020B0604020202020204" pitchFamily="34" charset="0"/>
              </a:rPr>
              <a:t>Akkermansia </a:t>
            </a:r>
            <a:r>
              <a:rPr lang="en-IN" i="1" dirty="0" err="1">
                <a:latin typeface="Arial" panose="020B0604020202020204" pitchFamily="34" charset="0"/>
                <a:cs typeface="Arial" panose="020B0604020202020204" pitchFamily="34" charset="0"/>
              </a:rPr>
              <a:t>muciniphila</a:t>
            </a:r>
            <a:r>
              <a:rPr lang="en-IN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&gt; Progeria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AC6F56-47C3-4AD6-9FF2-C655124C79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239"/>
          <a:stretch/>
        </p:blipFill>
        <p:spPr>
          <a:xfrm>
            <a:off x="4461491" y="3643876"/>
            <a:ext cx="4172065" cy="8118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107D49-D291-47AF-8079-1019E9B51FBB}"/>
              </a:ext>
            </a:extLst>
          </p:cNvPr>
          <p:cNvSpPr txBox="1"/>
          <p:nvPr/>
        </p:nvSpPr>
        <p:spPr>
          <a:xfrm>
            <a:off x="4522127" y="2899893"/>
            <a:ext cx="4050792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i="1" dirty="0" err="1">
                <a:latin typeface="Arial" panose="020B0604020202020204" pitchFamily="34" charset="0"/>
                <a:cs typeface="Arial" panose="020B0604020202020204" pitchFamily="34" charset="0"/>
              </a:rPr>
              <a:t>Odoribacteriaceae</a:t>
            </a:r>
            <a:r>
              <a:rPr lang="en-IN" i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Iso-Allyl-LCA: Antimicrobial Activity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B34BD5E3-642D-4468-A413-2224581631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9609"/>
          <a:stretch/>
        </p:blipFill>
        <p:spPr>
          <a:xfrm>
            <a:off x="54864" y="5879239"/>
            <a:ext cx="4226485" cy="8644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168598-A68D-40B7-8089-24DBC9853947}"/>
              </a:ext>
            </a:extLst>
          </p:cNvPr>
          <p:cNvSpPr txBox="1"/>
          <p:nvPr/>
        </p:nvSpPr>
        <p:spPr>
          <a:xfrm>
            <a:off x="142710" y="4640270"/>
            <a:ext cx="4050792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i="1" dirty="0" err="1">
                <a:latin typeface="Arial" panose="020B0604020202020204" pitchFamily="34" charset="0"/>
                <a:cs typeface="Arial" panose="020B0604020202020204" pitchFamily="34" charset="0"/>
              </a:rPr>
              <a:t>Coprococcus</a:t>
            </a:r>
            <a:r>
              <a:rPr lang="en-IN" i="1" dirty="0">
                <a:latin typeface="Arial" panose="020B0604020202020204" pitchFamily="34" charset="0"/>
                <a:cs typeface="Arial" panose="020B0604020202020204" pitchFamily="34" charset="0"/>
              </a:rPr>
              <a:t> + Eubacterium:</a:t>
            </a:r>
            <a:br>
              <a:rPr lang="en-IN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High Physical Activity (Endocannabinoid molecules+ Dopamine Signalling)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C78134-ADC2-47DA-B20C-D2F7C45D53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49"/>
          <a:stretch/>
        </p:blipFill>
        <p:spPr>
          <a:xfrm>
            <a:off x="4572000" y="5709641"/>
            <a:ext cx="4315091" cy="10467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15AECE-0AC1-4795-9116-5E7E82B2731A}"/>
              </a:ext>
            </a:extLst>
          </p:cNvPr>
          <p:cNvSpPr txBox="1"/>
          <p:nvPr/>
        </p:nvSpPr>
        <p:spPr>
          <a:xfrm>
            <a:off x="4582764" y="4966732"/>
            <a:ext cx="4050792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i="1" dirty="0" err="1">
                <a:latin typeface="Arial" panose="020B0604020202020204" pitchFamily="34" charset="0"/>
                <a:cs typeface="Arial" panose="020B0604020202020204" pitchFamily="34" charset="0"/>
              </a:rPr>
              <a:t>Oscillibacter</a:t>
            </a:r>
            <a:r>
              <a:rPr lang="en-IN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&gt; Improved Lipid Metabolism</a:t>
            </a:r>
          </a:p>
        </p:txBody>
      </p:sp>
    </p:spTree>
    <p:extLst>
      <p:ext uri="{BB962C8B-B14F-4D97-AF65-F5344CB8AC3E}">
        <p14:creationId xmlns:p14="http://schemas.microsoft.com/office/powerpoint/2010/main" val="1446676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063CD-23D9-4EB8-B765-C530BC955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Cover-page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1CABD36-1715-43C6-A887-77776F66A421}"/>
              </a:ext>
            </a:extLst>
          </p:cNvPr>
          <p:cNvGrpSpPr/>
          <p:nvPr/>
        </p:nvGrpSpPr>
        <p:grpSpPr>
          <a:xfrm>
            <a:off x="90375" y="1297170"/>
            <a:ext cx="4960089" cy="1935125"/>
            <a:chOff x="171712" y="2327036"/>
            <a:chExt cx="7709545" cy="313921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2D7A073-5D98-4DA1-8E0C-931B173C5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712" y="2327036"/>
              <a:ext cx="7709545" cy="313921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36CCF21-7043-4ED2-B849-B36ACBB12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6974" y="3092586"/>
              <a:ext cx="3130795" cy="18705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CC98F6E-A4FF-4BCC-ABFD-7402F24710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798" y="1198382"/>
            <a:ext cx="3344027" cy="446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773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DF1DB-9740-4496-BEBC-C1B434976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Issues remained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77170-9C0C-443E-A64F-59E8EF47D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All the studies were performed using different techniques</a:t>
            </a:r>
          </a:p>
          <a:p>
            <a:r>
              <a:rPr lang="en-IN" dirty="0"/>
              <a:t>Different populations</a:t>
            </a:r>
          </a:p>
          <a:p>
            <a:r>
              <a:rPr lang="en-IN" dirty="0"/>
              <a:t>Different profiling</a:t>
            </a:r>
          </a:p>
          <a:p>
            <a:r>
              <a:rPr lang="en-IN" dirty="0"/>
              <a:t>Can we adopt a more systematic data-driven approach to address these variations and come up with consistent markers of healthy aging and unhealthy aging</a:t>
            </a:r>
          </a:p>
          <a:p>
            <a:r>
              <a:rPr lang="en-IN" dirty="0"/>
              <a:t>Are the signatures consistent across all geographies?</a:t>
            </a:r>
          </a:p>
        </p:txBody>
      </p:sp>
    </p:spTree>
    <p:extLst>
      <p:ext uri="{BB962C8B-B14F-4D97-AF65-F5344CB8AC3E}">
        <p14:creationId xmlns:p14="http://schemas.microsoft.com/office/powerpoint/2010/main" val="2024769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3DB13-7C76-4837-A13A-79B277D05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One of the largest analysis of gut microbiome data in the context of aging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2C1597-3A56-4174-B99B-ACE293507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67" y="1732090"/>
            <a:ext cx="8606070" cy="32393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65CCDF-FD3A-4A4A-B40B-408C6597C180}"/>
              </a:ext>
            </a:extLst>
          </p:cNvPr>
          <p:cNvSpPr txBox="1"/>
          <p:nvPr/>
        </p:nvSpPr>
        <p:spPr>
          <a:xfrm>
            <a:off x="310267" y="1201090"/>
            <a:ext cx="8555995" cy="430887"/>
          </a:xfrm>
          <a:prstGeom prst="rect">
            <a:avLst/>
          </a:prstGeom>
          <a:solidFill>
            <a:schemeClr val="bg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Alterations of the gut microbiome with aging and unhealthy aging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BC0647-AD32-4501-9FDB-2DFCB0117139}"/>
              </a:ext>
            </a:extLst>
          </p:cNvPr>
          <p:cNvSpPr txBox="1"/>
          <p:nvPr/>
        </p:nvSpPr>
        <p:spPr>
          <a:xfrm>
            <a:off x="310267" y="5635256"/>
            <a:ext cx="860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Used a global collation of &gt; 21,000 gut microbiomes from 29 different study cohorts</a:t>
            </a:r>
          </a:p>
        </p:txBody>
      </p:sp>
    </p:spTree>
    <p:extLst>
      <p:ext uri="{BB962C8B-B14F-4D97-AF65-F5344CB8AC3E}">
        <p14:creationId xmlns:p14="http://schemas.microsoft.com/office/powerpoint/2010/main" val="717130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432E4-C72D-40E3-9295-BF50FF03B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Full Dataset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0879100-C92E-4150-B8EE-B86AA73B1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510246" y="1037180"/>
            <a:ext cx="5398056" cy="568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4E5376-5A57-4837-8E4A-E5AB8D120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431323" y="2855890"/>
            <a:ext cx="5448127" cy="21353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37E5592-0634-4720-B97F-469740751989}"/>
              </a:ext>
            </a:extLst>
          </p:cNvPr>
          <p:cNvSpPr/>
          <p:nvPr/>
        </p:nvSpPr>
        <p:spPr>
          <a:xfrm>
            <a:off x="1722473" y="1919180"/>
            <a:ext cx="478467" cy="341836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8099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3DB13-7C76-4837-A13A-79B277D05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Case Study 2: Gut Microbiome and Aging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2C1597-3A56-4174-B99B-ACE293507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67" y="1732090"/>
            <a:ext cx="8606070" cy="32393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65CCDF-FD3A-4A4A-B40B-408C6597C180}"/>
              </a:ext>
            </a:extLst>
          </p:cNvPr>
          <p:cNvSpPr txBox="1"/>
          <p:nvPr/>
        </p:nvSpPr>
        <p:spPr>
          <a:xfrm>
            <a:off x="310267" y="1201090"/>
            <a:ext cx="8555995" cy="430887"/>
          </a:xfrm>
          <a:prstGeom prst="rect">
            <a:avLst/>
          </a:prstGeom>
          <a:solidFill>
            <a:schemeClr val="bg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Alterations of the gut microbiome with aging and unhealthy aging</a:t>
            </a:r>
          </a:p>
        </p:txBody>
      </p:sp>
    </p:spTree>
    <p:extLst>
      <p:ext uri="{BB962C8B-B14F-4D97-AF65-F5344CB8AC3E}">
        <p14:creationId xmlns:p14="http://schemas.microsoft.com/office/powerpoint/2010/main" val="1165280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432E4-C72D-40E3-9295-BF50FF03B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Full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FA2F19-0086-4311-A85A-0B850C947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831404" y="840518"/>
            <a:ext cx="4690739" cy="57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8459B6-DDC2-4329-904D-6D1BF56E4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986530" y="2846383"/>
            <a:ext cx="4444362" cy="21310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682667D-C530-4D8E-A7FF-8072CBB8E976}"/>
              </a:ext>
            </a:extLst>
          </p:cNvPr>
          <p:cNvSpPr/>
          <p:nvPr/>
        </p:nvSpPr>
        <p:spPr>
          <a:xfrm>
            <a:off x="1722473" y="3503431"/>
            <a:ext cx="478467" cy="254649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329D17-927D-4F70-83ED-5E5729769233}"/>
              </a:ext>
            </a:extLst>
          </p:cNvPr>
          <p:cNvSpPr txBox="1"/>
          <p:nvPr/>
        </p:nvSpPr>
        <p:spPr>
          <a:xfrm>
            <a:off x="404038" y="6262621"/>
            <a:ext cx="7652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majority of the study cohorts were in </a:t>
            </a:r>
            <a:r>
              <a:rPr lang="en-IN" dirty="0" err="1"/>
              <a:t>curatedMetagenomicData</a:t>
            </a:r>
            <a:r>
              <a:rPr lang="en-IN" dirty="0"/>
              <a:t>. Rest were downloaded manually by looking into the individual papers. See next </a:t>
            </a:r>
          </a:p>
        </p:txBody>
      </p:sp>
    </p:spTree>
    <p:extLst>
      <p:ext uri="{BB962C8B-B14F-4D97-AF65-F5344CB8AC3E}">
        <p14:creationId xmlns:p14="http://schemas.microsoft.com/office/powerpoint/2010/main" val="588862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ADD8-F049-49AF-A321-78F45EE3D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Example…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D39D77-E088-4F51-8427-C6598BCDE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" y="1627723"/>
            <a:ext cx="4453799" cy="12762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A622EC-FBA5-46B5-96D2-17DB94C0E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392" y="3173795"/>
            <a:ext cx="4635738" cy="9144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7A69A9-154D-454E-8D0B-A7D53552E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067" y="1137684"/>
            <a:ext cx="3899580" cy="16293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E7722B-D382-465D-8612-7863628267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067" y="2935841"/>
            <a:ext cx="4198317" cy="100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90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3E8-021F-40B1-8D97-EAF6309C3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3080D-490F-4530-AEDD-7AA432531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How does alpha and beta diversity vary with age?</a:t>
            </a:r>
          </a:p>
          <a:p>
            <a:endParaRPr lang="en-IN" dirty="0"/>
          </a:p>
          <a:p>
            <a:r>
              <a:rPr lang="en-IN" dirty="0"/>
              <a:t>Can we identify microbes that consistently link with alpha and beta-diversity? </a:t>
            </a:r>
          </a:p>
          <a:p>
            <a:pPr lvl="1"/>
            <a:r>
              <a:rPr lang="en-IN" dirty="0"/>
              <a:t>Microbes that are negatively linked associated with microbiome homeostasis</a:t>
            </a:r>
          </a:p>
          <a:p>
            <a:pPr lvl="1"/>
            <a:r>
              <a:rPr lang="en-IN" dirty="0"/>
              <a:t>Anna-Karenina Principle</a:t>
            </a:r>
          </a:p>
          <a:p>
            <a:pPr lvl="1"/>
            <a:endParaRPr lang="en-IN" dirty="0"/>
          </a:p>
          <a:p>
            <a:r>
              <a:rPr lang="en-IN" dirty="0"/>
              <a:t>Their ecological placement in the gut microbiome</a:t>
            </a:r>
          </a:p>
          <a:p>
            <a:pPr lvl="1"/>
            <a:endParaRPr lang="en-IN" dirty="0"/>
          </a:p>
          <a:p>
            <a:r>
              <a:rPr lang="en-IN" dirty="0"/>
              <a:t>Can we order the microbes based on their consistent positive and negative association with health in older people?</a:t>
            </a:r>
          </a:p>
        </p:txBody>
      </p:sp>
    </p:spTree>
    <p:extLst>
      <p:ext uri="{BB962C8B-B14F-4D97-AF65-F5344CB8AC3E}">
        <p14:creationId xmlns:p14="http://schemas.microsoft.com/office/powerpoint/2010/main" val="1772845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08A5C-D0B7-4532-9170-870E49FF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945561"/>
            <a:ext cx="6847115" cy="671286"/>
          </a:xfrm>
        </p:spPr>
        <p:txBody>
          <a:bodyPr>
            <a:normAutofit fontScale="90000"/>
          </a:bodyPr>
          <a:lstStyle/>
          <a:p>
            <a:r>
              <a:rPr lang="en-IN" dirty="0"/>
              <a:t>How does alpha and beta diversity vary with age?</a:t>
            </a:r>
          </a:p>
        </p:txBody>
      </p:sp>
    </p:spTree>
    <p:extLst>
      <p:ext uri="{BB962C8B-B14F-4D97-AF65-F5344CB8AC3E}">
        <p14:creationId xmlns:p14="http://schemas.microsoft.com/office/powerpoint/2010/main" val="420159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97656-15B0-4BF7-B6AE-21EA12569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Increase in age is associated with increase in beta-diversity but only in Industrialized societies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BEA56F-1D83-48E7-8763-BB34F6442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55" y="1366981"/>
            <a:ext cx="8929355" cy="508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55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C6BEE-DC20-46A5-B6A9-44671D8C4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Resonates well with the findings of a recent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E66C4-EDAE-4381-B40A-B86276684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774558"/>
            <a:ext cx="7772402" cy="2405581"/>
          </a:xfrm>
        </p:spPr>
        <p:txBody>
          <a:bodyPr/>
          <a:lstStyle/>
          <a:p>
            <a:r>
              <a:rPr lang="en-IN" dirty="0" err="1"/>
              <a:t>Inflammaging</a:t>
            </a:r>
            <a:r>
              <a:rPr lang="en-IN" dirty="0"/>
              <a:t> is a phenomena that seems to be associated only with industrialized societies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C33E30-4C29-4B41-BAF3-9C8E848B1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231787"/>
            <a:ext cx="5108945" cy="249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69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E74F6-F1B0-496A-A75E-5FE99BBBD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062518"/>
            <a:ext cx="6847115" cy="671286"/>
          </a:xfrm>
        </p:spPr>
        <p:txBody>
          <a:bodyPr>
            <a:normAutofit fontScale="90000"/>
          </a:bodyPr>
          <a:lstStyle/>
          <a:p>
            <a:r>
              <a:rPr lang="en-IN" dirty="0"/>
              <a:t>Can we identify microbes that consistently link with alpha and beta-diversity? </a:t>
            </a:r>
          </a:p>
        </p:txBody>
      </p:sp>
    </p:spTree>
    <p:extLst>
      <p:ext uri="{BB962C8B-B14F-4D97-AF65-F5344CB8AC3E}">
        <p14:creationId xmlns:p14="http://schemas.microsoft.com/office/powerpoint/2010/main" val="3332689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30880-8C7F-4FD3-B68D-80A1724FE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Some concepts</a:t>
            </a:r>
          </a:p>
        </p:txBody>
      </p:sp>
      <p:sp>
        <p:nvSpPr>
          <p:cNvPr id="4" name="Google Shape;179;p33">
            <a:extLst>
              <a:ext uri="{FF2B5EF4-FFF2-40B4-BE49-F238E27FC236}">
                <a16:creationId xmlns:a16="http://schemas.microsoft.com/office/drawing/2014/main" id="{44A7E445-A99C-446A-A1E3-61DAACE746B5}"/>
              </a:ext>
            </a:extLst>
          </p:cNvPr>
          <p:cNvSpPr txBox="1"/>
          <p:nvPr/>
        </p:nvSpPr>
        <p:spPr>
          <a:xfrm rot="16200000">
            <a:off x="-220522" y="2370156"/>
            <a:ext cx="14044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I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Microbiomes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" name="Google Shape;175;p33">
            <a:extLst>
              <a:ext uri="{FF2B5EF4-FFF2-40B4-BE49-F238E27FC236}">
                <a16:creationId xmlns:a16="http://schemas.microsoft.com/office/drawing/2014/main" id="{F1AB71E8-BB43-4AFC-BCA4-3A31E843BC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6841516"/>
              </p:ext>
            </p:extLst>
          </p:nvPr>
        </p:nvGraphicFramePr>
        <p:xfrm>
          <a:off x="685800" y="1596661"/>
          <a:ext cx="1458100" cy="2011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300">
                  <a:extLst>
                    <a:ext uri="{9D8B030D-6E8A-4147-A177-3AD203B41FA5}">
                      <a16:colId xmlns:a16="http://schemas.microsoft.com/office/drawing/2014/main" val="1834720831"/>
                    </a:ext>
                  </a:extLst>
                </a:gridCol>
                <a:gridCol w="208300">
                  <a:extLst>
                    <a:ext uri="{9D8B030D-6E8A-4147-A177-3AD203B41FA5}">
                      <a16:colId xmlns:a16="http://schemas.microsoft.com/office/drawing/2014/main" val="16537048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964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964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964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964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964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964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964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3986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22477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0068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456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127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126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619009"/>
                  </a:ext>
                </a:extLst>
              </a:tr>
            </a:tbl>
          </a:graphicData>
        </a:graphic>
      </p:graphicFrame>
      <p:cxnSp>
        <p:nvCxnSpPr>
          <p:cNvPr id="6" name="Google Shape;180;p33">
            <a:extLst>
              <a:ext uri="{FF2B5EF4-FFF2-40B4-BE49-F238E27FC236}">
                <a16:creationId xmlns:a16="http://schemas.microsoft.com/office/drawing/2014/main" id="{61CF3FC2-5642-47F3-8E15-9C2B70A636F8}"/>
              </a:ext>
            </a:extLst>
          </p:cNvPr>
          <p:cNvCxnSpPr>
            <a:cxnSpLocks/>
          </p:cNvCxnSpPr>
          <p:nvPr/>
        </p:nvCxnSpPr>
        <p:spPr>
          <a:xfrm>
            <a:off x="613244" y="1585410"/>
            <a:ext cx="0" cy="209647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C012549-3A56-4F60-A33F-ECD38A373BF3}"/>
              </a:ext>
            </a:extLst>
          </p:cNvPr>
          <p:cNvCxnSpPr>
            <a:cxnSpLocks/>
          </p:cNvCxnSpPr>
          <p:nvPr/>
        </p:nvCxnSpPr>
        <p:spPr>
          <a:xfrm>
            <a:off x="2690037" y="2530549"/>
            <a:ext cx="142476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48C1487-20BA-440E-9AA6-1F76F6C4FF32}"/>
              </a:ext>
            </a:extLst>
          </p:cNvPr>
          <p:cNvSpPr txBox="1"/>
          <p:nvPr/>
        </p:nvSpPr>
        <p:spPr>
          <a:xfrm>
            <a:off x="2482703" y="2633648"/>
            <a:ext cx="1860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Beta-Diversity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050CC51-2CC0-49F0-8B77-90AF778F1D9C}"/>
              </a:ext>
            </a:extLst>
          </p:cNvPr>
          <p:cNvCxnSpPr>
            <a:cxnSpLocks/>
          </p:cNvCxnSpPr>
          <p:nvPr/>
        </p:nvCxnSpPr>
        <p:spPr>
          <a:xfrm>
            <a:off x="4394791" y="2534092"/>
            <a:ext cx="142476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925DC75-D045-4A7B-82C5-9C1CB4941E5B}"/>
              </a:ext>
            </a:extLst>
          </p:cNvPr>
          <p:cNvSpPr txBox="1"/>
          <p:nvPr/>
        </p:nvSpPr>
        <p:spPr>
          <a:xfrm>
            <a:off x="4187457" y="2637191"/>
            <a:ext cx="1860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Distance</a:t>
            </a:r>
          </a:p>
          <a:p>
            <a:pPr algn="ctr"/>
            <a:r>
              <a:rPr lang="en-IN" dirty="0"/>
              <a:t>Measure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27320C-A596-407E-829F-5AB487930084}"/>
              </a:ext>
            </a:extLst>
          </p:cNvPr>
          <p:cNvCxnSpPr>
            <a:cxnSpLocks/>
          </p:cNvCxnSpPr>
          <p:nvPr/>
        </p:nvCxnSpPr>
        <p:spPr>
          <a:xfrm flipV="1">
            <a:off x="6177517" y="1596661"/>
            <a:ext cx="0" cy="15080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815583-4F0D-48F8-9875-1757B927A511}"/>
              </a:ext>
            </a:extLst>
          </p:cNvPr>
          <p:cNvCxnSpPr>
            <a:cxnSpLocks/>
          </p:cNvCxnSpPr>
          <p:nvPr/>
        </p:nvCxnSpPr>
        <p:spPr>
          <a:xfrm>
            <a:off x="6048153" y="3006524"/>
            <a:ext cx="162323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5CAECB4-1C95-49DD-B61B-95888D2FA299}"/>
              </a:ext>
            </a:extLst>
          </p:cNvPr>
          <p:cNvSpPr/>
          <p:nvPr/>
        </p:nvSpPr>
        <p:spPr>
          <a:xfrm>
            <a:off x="6273209" y="1821774"/>
            <a:ext cx="127591" cy="814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FFBD0B4-7A12-4E22-9848-92222D4E1535}"/>
              </a:ext>
            </a:extLst>
          </p:cNvPr>
          <p:cNvSpPr/>
          <p:nvPr/>
        </p:nvSpPr>
        <p:spPr>
          <a:xfrm>
            <a:off x="6351178" y="2016706"/>
            <a:ext cx="127591" cy="814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EA4E5A-7D54-485D-9DE1-6E2EAF75EC78}"/>
              </a:ext>
            </a:extLst>
          </p:cNvPr>
          <p:cNvSpPr/>
          <p:nvPr/>
        </p:nvSpPr>
        <p:spPr>
          <a:xfrm>
            <a:off x="6290926" y="2211638"/>
            <a:ext cx="127591" cy="814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3BA7396-89D6-42BF-8DBE-55DB8E00DCA3}"/>
              </a:ext>
            </a:extLst>
          </p:cNvPr>
          <p:cNvSpPr/>
          <p:nvPr/>
        </p:nvSpPr>
        <p:spPr>
          <a:xfrm>
            <a:off x="6549651" y="2119487"/>
            <a:ext cx="127591" cy="814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A5C9907-B317-476A-8F20-DAE4EE421381}"/>
              </a:ext>
            </a:extLst>
          </p:cNvPr>
          <p:cNvSpPr/>
          <p:nvPr/>
        </p:nvSpPr>
        <p:spPr>
          <a:xfrm>
            <a:off x="6531929" y="1889113"/>
            <a:ext cx="127591" cy="814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30AF12D-2888-422E-ADA4-DD93006BC63C}"/>
              </a:ext>
            </a:extLst>
          </p:cNvPr>
          <p:cNvSpPr/>
          <p:nvPr/>
        </p:nvSpPr>
        <p:spPr>
          <a:xfrm>
            <a:off x="6546106" y="2349860"/>
            <a:ext cx="127591" cy="814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A8F570E-46DE-4ECA-A317-B5BCAE1A98DF}"/>
              </a:ext>
            </a:extLst>
          </p:cNvPr>
          <p:cNvSpPr/>
          <p:nvPr/>
        </p:nvSpPr>
        <p:spPr>
          <a:xfrm>
            <a:off x="6762302" y="2183278"/>
            <a:ext cx="127591" cy="814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B5CDB73-75FB-4BE6-A33D-B20DE373CC6F}"/>
              </a:ext>
            </a:extLst>
          </p:cNvPr>
          <p:cNvSpPr/>
          <p:nvPr/>
        </p:nvSpPr>
        <p:spPr>
          <a:xfrm>
            <a:off x="7425062" y="1963539"/>
            <a:ext cx="127591" cy="814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C8EC38F-3726-4DCD-AD3A-B172BCB1FF20}"/>
              </a:ext>
            </a:extLst>
          </p:cNvPr>
          <p:cNvCxnSpPr>
            <a:stCxn id="26" idx="3"/>
            <a:endCxn id="25" idx="6"/>
          </p:cNvCxnSpPr>
          <p:nvPr/>
        </p:nvCxnSpPr>
        <p:spPr>
          <a:xfrm flipH="1">
            <a:off x="6871208" y="2033060"/>
            <a:ext cx="572539" cy="1621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65D1BB2-12C3-474D-A09D-3F7C9CE92AC6}"/>
              </a:ext>
            </a:extLst>
          </p:cNvPr>
          <p:cNvSpPr txBox="1"/>
          <p:nvPr/>
        </p:nvSpPr>
        <p:spPr>
          <a:xfrm>
            <a:off x="7083859" y="2127481"/>
            <a:ext cx="2186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Distance to nearest sample: Uniqueness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B0C42A-58E3-4E56-A24B-4A8D1C5D19F0}"/>
              </a:ext>
            </a:extLst>
          </p:cNvPr>
          <p:cNvSpPr txBox="1"/>
          <p:nvPr/>
        </p:nvSpPr>
        <p:spPr>
          <a:xfrm>
            <a:off x="481727" y="1103543"/>
            <a:ext cx="2842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Concept of Uniqueness</a:t>
            </a:r>
          </a:p>
        </p:txBody>
      </p:sp>
      <p:sp>
        <p:nvSpPr>
          <p:cNvPr id="31" name="Google Shape;179;p33">
            <a:extLst>
              <a:ext uri="{FF2B5EF4-FFF2-40B4-BE49-F238E27FC236}">
                <a16:creationId xmlns:a16="http://schemas.microsoft.com/office/drawing/2014/main" id="{1B722825-48D1-46AB-BD18-629A205575E0}"/>
              </a:ext>
            </a:extLst>
          </p:cNvPr>
          <p:cNvSpPr txBox="1"/>
          <p:nvPr/>
        </p:nvSpPr>
        <p:spPr>
          <a:xfrm rot="16200000">
            <a:off x="-197289" y="5017663"/>
            <a:ext cx="14044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I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Microbiomes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2" name="Google Shape;175;p33">
            <a:extLst>
              <a:ext uri="{FF2B5EF4-FFF2-40B4-BE49-F238E27FC236}">
                <a16:creationId xmlns:a16="http://schemas.microsoft.com/office/drawing/2014/main" id="{37C33156-78EE-4E82-835E-2A5AEEDC91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0227295"/>
              </p:ext>
            </p:extLst>
          </p:nvPr>
        </p:nvGraphicFramePr>
        <p:xfrm>
          <a:off x="709033" y="4244168"/>
          <a:ext cx="1458100" cy="2011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300">
                  <a:extLst>
                    <a:ext uri="{9D8B030D-6E8A-4147-A177-3AD203B41FA5}">
                      <a16:colId xmlns:a16="http://schemas.microsoft.com/office/drawing/2014/main" val="1834720831"/>
                    </a:ext>
                  </a:extLst>
                </a:gridCol>
                <a:gridCol w="208300">
                  <a:extLst>
                    <a:ext uri="{9D8B030D-6E8A-4147-A177-3AD203B41FA5}">
                      <a16:colId xmlns:a16="http://schemas.microsoft.com/office/drawing/2014/main" val="16537048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964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964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964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964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964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964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964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3986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22477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0068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456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127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126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619009"/>
                  </a:ext>
                </a:extLst>
              </a:tr>
            </a:tbl>
          </a:graphicData>
        </a:graphic>
      </p:graphicFrame>
      <p:cxnSp>
        <p:nvCxnSpPr>
          <p:cNvPr id="33" name="Google Shape;180;p33">
            <a:extLst>
              <a:ext uri="{FF2B5EF4-FFF2-40B4-BE49-F238E27FC236}">
                <a16:creationId xmlns:a16="http://schemas.microsoft.com/office/drawing/2014/main" id="{B38E58CE-4131-429E-B0B0-64267053CF63}"/>
              </a:ext>
            </a:extLst>
          </p:cNvPr>
          <p:cNvCxnSpPr>
            <a:cxnSpLocks/>
          </p:cNvCxnSpPr>
          <p:nvPr/>
        </p:nvCxnSpPr>
        <p:spPr>
          <a:xfrm>
            <a:off x="636477" y="4232917"/>
            <a:ext cx="0" cy="209647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59CB53A3-859F-4F55-BE41-6CDF901A89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4366"/>
              </p:ext>
            </p:extLst>
          </p:nvPr>
        </p:nvGraphicFramePr>
        <p:xfrm>
          <a:off x="5924405" y="4241205"/>
          <a:ext cx="245027" cy="21192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5027">
                  <a:extLst>
                    <a:ext uri="{9D8B030D-6E8A-4147-A177-3AD203B41FA5}">
                      <a16:colId xmlns:a16="http://schemas.microsoft.com/office/drawing/2014/main" val="3246258903"/>
                    </a:ext>
                  </a:extLst>
                </a:gridCol>
              </a:tblGrid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740350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692411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393178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952151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911133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857798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554491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198834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990774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913706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A653C04-EFCA-41EF-A405-C927441DD1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439626"/>
              </p:ext>
            </p:extLst>
          </p:nvPr>
        </p:nvGraphicFramePr>
        <p:xfrm>
          <a:off x="6654192" y="4246632"/>
          <a:ext cx="245027" cy="21192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5027">
                  <a:extLst>
                    <a:ext uri="{9D8B030D-6E8A-4147-A177-3AD203B41FA5}">
                      <a16:colId xmlns:a16="http://schemas.microsoft.com/office/drawing/2014/main" val="3246258903"/>
                    </a:ext>
                  </a:extLst>
                </a:gridCol>
              </a:tblGrid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740350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692411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393178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952151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911133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857798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554491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198834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990774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913706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8E090FB4-D6FC-4B5D-8D25-899DCDB57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633749"/>
              </p:ext>
            </p:extLst>
          </p:nvPr>
        </p:nvGraphicFramePr>
        <p:xfrm>
          <a:off x="7382002" y="4246632"/>
          <a:ext cx="245027" cy="21192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5027">
                  <a:extLst>
                    <a:ext uri="{9D8B030D-6E8A-4147-A177-3AD203B41FA5}">
                      <a16:colId xmlns:a16="http://schemas.microsoft.com/office/drawing/2014/main" val="3246258903"/>
                    </a:ext>
                  </a:extLst>
                </a:gridCol>
              </a:tblGrid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740350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692411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393178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952151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911133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857798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554491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198834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990774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913706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8B26EE45-182F-4046-8144-FC7D205304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998941"/>
              </p:ext>
            </p:extLst>
          </p:nvPr>
        </p:nvGraphicFramePr>
        <p:xfrm>
          <a:off x="8188823" y="4239543"/>
          <a:ext cx="245027" cy="21192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5027">
                  <a:extLst>
                    <a:ext uri="{9D8B030D-6E8A-4147-A177-3AD203B41FA5}">
                      <a16:colId xmlns:a16="http://schemas.microsoft.com/office/drawing/2014/main" val="3246258903"/>
                    </a:ext>
                  </a:extLst>
                </a:gridCol>
              </a:tblGrid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740350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692411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393178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952151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911133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857798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554491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198834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990774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913706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0AF3D858-F5EA-4892-8F46-AE199652B46E}"/>
              </a:ext>
            </a:extLst>
          </p:cNvPr>
          <p:cNvSpPr txBox="1"/>
          <p:nvPr/>
        </p:nvSpPr>
        <p:spPr>
          <a:xfrm rot="16200000">
            <a:off x="5641121" y="3721019"/>
            <a:ext cx="789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Bray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CFCDFC-814B-4176-BAA9-0D9BDF0E379E}"/>
              </a:ext>
            </a:extLst>
          </p:cNvPr>
          <p:cNvSpPr txBox="1"/>
          <p:nvPr/>
        </p:nvSpPr>
        <p:spPr>
          <a:xfrm rot="16200000">
            <a:off x="6244054" y="3591756"/>
            <a:ext cx="105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Aitchison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961015E-592B-40C1-8929-F6C136090721}"/>
              </a:ext>
            </a:extLst>
          </p:cNvPr>
          <p:cNvSpPr txBox="1"/>
          <p:nvPr/>
        </p:nvSpPr>
        <p:spPr>
          <a:xfrm rot="16200000">
            <a:off x="6970610" y="3603624"/>
            <a:ext cx="105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Kendall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B0FD50-856A-424C-A7DC-438718F5A76D}"/>
              </a:ext>
            </a:extLst>
          </p:cNvPr>
          <p:cNvSpPr txBox="1"/>
          <p:nvPr/>
        </p:nvSpPr>
        <p:spPr>
          <a:xfrm>
            <a:off x="5860648" y="6365912"/>
            <a:ext cx="1824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Uniqueness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C78C8A0-69B3-46CC-9180-A25CE0800058}"/>
              </a:ext>
            </a:extLst>
          </p:cNvPr>
          <p:cNvSpPr txBox="1"/>
          <p:nvPr/>
        </p:nvSpPr>
        <p:spPr>
          <a:xfrm rot="16200000">
            <a:off x="7782454" y="3543721"/>
            <a:ext cx="1057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Shannon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209FCA8-C484-42FC-87BF-54E12495B1A4}"/>
              </a:ext>
            </a:extLst>
          </p:cNvPr>
          <p:cNvSpPr txBox="1"/>
          <p:nvPr/>
        </p:nvSpPr>
        <p:spPr>
          <a:xfrm>
            <a:off x="5718486" y="1031544"/>
            <a:ext cx="3817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Microbes positively associated with Uniqueness may not be good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AE4C5C3-06A6-421D-A791-51598409DEE2}"/>
              </a:ext>
            </a:extLst>
          </p:cNvPr>
          <p:cNvCxnSpPr>
            <a:cxnSpLocks/>
          </p:cNvCxnSpPr>
          <p:nvPr/>
        </p:nvCxnSpPr>
        <p:spPr>
          <a:xfrm flipV="1">
            <a:off x="2430117" y="5250064"/>
            <a:ext cx="321093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70BCC97-0F8E-4C5F-9C72-968D0D22C845}"/>
              </a:ext>
            </a:extLst>
          </p:cNvPr>
          <p:cNvSpPr txBox="1"/>
          <p:nvPr/>
        </p:nvSpPr>
        <p:spPr>
          <a:xfrm>
            <a:off x="2794038" y="4802553"/>
            <a:ext cx="256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Association Analysis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A0C76AF-2033-4C8B-BB12-782EA4F4637C}"/>
              </a:ext>
            </a:extLst>
          </p:cNvPr>
          <p:cNvSpPr txBox="1"/>
          <p:nvPr/>
        </p:nvSpPr>
        <p:spPr>
          <a:xfrm>
            <a:off x="2825071" y="5385125"/>
            <a:ext cx="256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Meta-Analysis</a:t>
            </a:r>
          </a:p>
        </p:txBody>
      </p:sp>
    </p:spTree>
    <p:extLst>
      <p:ext uri="{BB962C8B-B14F-4D97-AF65-F5344CB8AC3E}">
        <p14:creationId xmlns:p14="http://schemas.microsoft.com/office/powerpoint/2010/main" val="3905489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01391-E6B0-480A-A44B-F0A1148C3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Some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DF469-AAEE-49EA-8B53-58B3CE0ED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473" y="1016222"/>
            <a:ext cx="3886199" cy="4310688"/>
          </a:xfrm>
        </p:spPr>
        <p:txBody>
          <a:bodyPr>
            <a:normAutofit/>
          </a:bodyPr>
          <a:lstStyle/>
          <a:p>
            <a:r>
              <a:rPr lang="en-IN" sz="2400" dirty="0"/>
              <a:t>What is a Meta-Analysis?</a:t>
            </a:r>
          </a:p>
          <a:p>
            <a:r>
              <a:rPr lang="en-IE" sz="2400" dirty="0"/>
              <a:t>Meta-Analysis is an approach where we use statistical methods to investigate the results of multiple studies (like we have here) to answer a given question</a:t>
            </a:r>
          </a:p>
          <a:p>
            <a:r>
              <a:rPr lang="en-IE" sz="2400" dirty="0"/>
              <a:t>Each study is treated separately but is assigned a weight that is indicative of its reliability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24D6BA-648B-4F94-BBB1-0251F71CA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407" y="1598429"/>
            <a:ext cx="4943593" cy="3336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891C70-300C-44F8-AA95-DD5D6DE280B1}"/>
              </a:ext>
            </a:extLst>
          </p:cNvPr>
          <p:cNvSpPr txBox="1"/>
          <p:nvPr/>
        </p:nvSpPr>
        <p:spPr>
          <a:xfrm>
            <a:off x="611371" y="5342716"/>
            <a:ext cx="80913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2616F2"/>
                </a:solidFill>
              </a:rPr>
              <a:t>The final outcome of the meta-analysis is summarized weighted estimate or verdict: Whether </a:t>
            </a:r>
            <a:r>
              <a:rPr lang="en-IN" sz="2400" u="sng" dirty="0">
                <a:solidFill>
                  <a:srgbClr val="2616F2"/>
                </a:solidFill>
              </a:rPr>
              <a:t>based on the data from all these studies -  Do we see a significant positive or negative effect or association</a:t>
            </a:r>
            <a:r>
              <a:rPr lang="en-IN" sz="2400" dirty="0">
                <a:solidFill>
                  <a:srgbClr val="2616F2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56153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D4747-7FCF-442C-8C34-85FC6F100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Specific groups of species are associated with positively and negatively with Kendall Uniqueness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45E68-F5B9-4600-BD7D-73BC697BF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6"/>
            <a:ext cx="7772401" cy="961433"/>
          </a:xfrm>
        </p:spPr>
        <p:txBody>
          <a:bodyPr/>
          <a:lstStyle/>
          <a:p>
            <a:r>
              <a:rPr lang="en-IN" dirty="0"/>
              <a:t>Higher Kendall Uniqueness &gt; Higher divergence of the microbiome from non-diseased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FB2630-4989-4E1C-B443-010B13CEF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42" y="2239282"/>
            <a:ext cx="8431618" cy="43124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8E74CE-F3D7-470D-9339-E5BB779E1F2C}"/>
              </a:ext>
            </a:extLst>
          </p:cNvPr>
          <p:cNvSpPr txBox="1"/>
          <p:nvPr/>
        </p:nvSpPr>
        <p:spPr>
          <a:xfrm>
            <a:off x="6634717" y="1741150"/>
            <a:ext cx="113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3" action="ppaction://hlinksldjump"/>
              </a:rPr>
              <a:t>Previous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8805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38459-4560-4F0B-9ABA-3077D7063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dirty="0"/>
              <a:t>Gut Microbiome relationship with aging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5908D8-FC88-46F2-945A-9E0E940089C2}"/>
              </a:ext>
            </a:extLst>
          </p:cNvPr>
          <p:cNvGrpSpPr/>
          <p:nvPr/>
        </p:nvGrpSpPr>
        <p:grpSpPr>
          <a:xfrm>
            <a:off x="611946" y="1626198"/>
            <a:ext cx="3435793" cy="556952"/>
            <a:chOff x="656705" y="1465560"/>
            <a:chExt cx="4297680" cy="55695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7D0D849-9816-4B1D-8F3C-147E97B6E65D}"/>
                </a:ext>
              </a:extLst>
            </p:cNvPr>
            <p:cNvSpPr/>
            <p:nvPr/>
          </p:nvSpPr>
          <p:spPr>
            <a:xfrm>
              <a:off x="656705" y="1465560"/>
              <a:ext cx="4297680" cy="556952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7B72076-7B9F-40DE-AA68-548996F2E73A}"/>
                </a:ext>
              </a:extLst>
            </p:cNvPr>
            <p:cNvSpPr txBox="1"/>
            <p:nvPr/>
          </p:nvSpPr>
          <p:spPr>
            <a:xfrm>
              <a:off x="814060" y="1570521"/>
              <a:ext cx="4000838" cy="369332"/>
            </a:xfrm>
            <a:prstGeom prst="rect">
              <a:avLst/>
            </a:prstGeom>
            <a:solidFill>
              <a:srgbClr val="7030A0"/>
            </a:solidFill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IE" dirty="0">
                  <a:solidFill>
                    <a:schemeClr val="bg1"/>
                  </a:solidFill>
                </a:rPr>
                <a:t>Deterioration in host physiology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4EED886-98E5-41ED-9E72-463EFDA28A14}"/>
              </a:ext>
            </a:extLst>
          </p:cNvPr>
          <p:cNvSpPr txBox="1"/>
          <p:nvPr/>
        </p:nvSpPr>
        <p:spPr>
          <a:xfrm>
            <a:off x="1122365" y="1114426"/>
            <a:ext cx="2414953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E" sz="2400" dirty="0"/>
              <a:t>Biological Aging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34184E-6A01-4EBC-9FEF-63F7B36A3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14" y="2233257"/>
            <a:ext cx="4493941" cy="4450381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BC1E2DB-D191-4DEE-8C41-55C886AD3361}"/>
              </a:ext>
            </a:extLst>
          </p:cNvPr>
          <p:cNvSpPr/>
          <p:nvPr/>
        </p:nvSpPr>
        <p:spPr>
          <a:xfrm rot="5400000">
            <a:off x="5938477" y="4046829"/>
            <a:ext cx="4274765" cy="998853"/>
          </a:xfrm>
          <a:prstGeom prst="roundRect">
            <a:avLst>
              <a:gd name="adj" fmla="val 5762"/>
            </a:avLst>
          </a:prstGeom>
          <a:solidFill>
            <a:schemeClr val="accent5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D44291C-34C3-43AD-AA7B-E485A29AD66B}"/>
              </a:ext>
            </a:extLst>
          </p:cNvPr>
          <p:cNvSpPr/>
          <p:nvPr/>
        </p:nvSpPr>
        <p:spPr>
          <a:xfrm rot="5400000">
            <a:off x="6357962" y="4227614"/>
            <a:ext cx="3435793" cy="461665"/>
          </a:xfrm>
          <a:prstGeom prst="roundRect">
            <a:avLst/>
          </a:prstGeom>
          <a:solidFill>
            <a:schemeClr val="accent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400" dirty="0"/>
              <a:t>Gut Microbiome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30A6CC98-C924-4A0C-A879-EC77ECE2CB61}"/>
              </a:ext>
            </a:extLst>
          </p:cNvPr>
          <p:cNvSpPr/>
          <p:nvPr/>
        </p:nvSpPr>
        <p:spPr>
          <a:xfrm rot="16200000">
            <a:off x="5851293" y="1656981"/>
            <a:ext cx="491852" cy="2658992"/>
          </a:xfrm>
          <a:prstGeom prst="downArrow">
            <a:avLst>
              <a:gd name="adj1" fmla="val 50000"/>
              <a:gd name="adj2" fmla="val 67039"/>
            </a:avLst>
          </a:prstGeom>
          <a:solidFill>
            <a:schemeClr val="accent3">
              <a:lumMod val="20000"/>
              <a:lumOff val="80000"/>
            </a:schemeClr>
          </a:soli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DAD7DD3B-A782-491D-A098-A7CFF718EAEB}"/>
              </a:ext>
            </a:extLst>
          </p:cNvPr>
          <p:cNvSpPr/>
          <p:nvPr/>
        </p:nvSpPr>
        <p:spPr>
          <a:xfrm rot="5400000">
            <a:off x="5804665" y="2203138"/>
            <a:ext cx="491852" cy="2658992"/>
          </a:xfrm>
          <a:prstGeom prst="downArrow">
            <a:avLst>
              <a:gd name="adj1" fmla="val 50000"/>
              <a:gd name="adj2" fmla="val 67039"/>
            </a:avLst>
          </a:prstGeom>
          <a:solidFill>
            <a:schemeClr val="accent3">
              <a:lumMod val="20000"/>
              <a:lumOff val="80000"/>
            </a:schemeClr>
          </a:soli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9B32B7-786D-424A-B90B-13526149F293}"/>
              </a:ext>
            </a:extLst>
          </p:cNvPr>
          <p:cNvSpPr txBox="1"/>
          <p:nvPr/>
        </p:nvSpPr>
        <p:spPr>
          <a:xfrm rot="5400000">
            <a:off x="5073579" y="4894049"/>
            <a:ext cx="2319477" cy="646331"/>
          </a:xfrm>
          <a:prstGeom prst="rect">
            <a:avLst/>
          </a:prstGeom>
          <a:solidFill>
            <a:srgbClr val="9DF9FB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Changes in life-style, diet and medications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E617E430-5201-4498-9C85-5DA4AEE459EA}"/>
              </a:ext>
            </a:extLst>
          </p:cNvPr>
          <p:cNvSpPr/>
          <p:nvPr/>
        </p:nvSpPr>
        <p:spPr>
          <a:xfrm rot="16200000">
            <a:off x="5037566" y="4116346"/>
            <a:ext cx="491852" cy="918779"/>
          </a:xfrm>
          <a:prstGeom prst="downArrow">
            <a:avLst>
              <a:gd name="adj1" fmla="val 50000"/>
              <a:gd name="adj2" fmla="val 67039"/>
            </a:avLst>
          </a:prstGeom>
          <a:solidFill>
            <a:schemeClr val="accent3">
              <a:lumMod val="20000"/>
              <a:lumOff val="80000"/>
            </a:schemeClr>
          </a:soli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A21EDD61-0753-42EE-BBEB-ADD922EFE06D}"/>
              </a:ext>
            </a:extLst>
          </p:cNvPr>
          <p:cNvSpPr/>
          <p:nvPr/>
        </p:nvSpPr>
        <p:spPr>
          <a:xfrm rot="16200000">
            <a:off x="6805060" y="4200004"/>
            <a:ext cx="491852" cy="751463"/>
          </a:xfrm>
          <a:prstGeom prst="downArrow">
            <a:avLst>
              <a:gd name="adj1" fmla="val 50000"/>
              <a:gd name="adj2" fmla="val 67039"/>
            </a:avLst>
          </a:prstGeom>
          <a:solidFill>
            <a:schemeClr val="accent3">
              <a:lumMod val="20000"/>
              <a:lumOff val="80000"/>
            </a:schemeClr>
          </a:soli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64B1B18F-0626-40AB-A348-A116AAE4C587}"/>
              </a:ext>
            </a:extLst>
          </p:cNvPr>
          <p:cNvSpPr/>
          <p:nvPr/>
        </p:nvSpPr>
        <p:spPr>
          <a:xfrm rot="5400000">
            <a:off x="5033852" y="5238903"/>
            <a:ext cx="491852" cy="918779"/>
          </a:xfrm>
          <a:prstGeom prst="downArrow">
            <a:avLst>
              <a:gd name="adj1" fmla="val 50000"/>
              <a:gd name="adj2" fmla="val 67039"/>
            </a:avLst>
          </a:prstGeom>
          <a:solidFill>
            <a:schemeClr val="accent3">
              <a:lumMod val="20000"/>
              <a:lumOff val="80000"/>
            </a:schemeClr>
          </a:soli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6D09E86F-028D-449C-A8CC-4C0D87100FCD}"/>
              </a:ext>
            </a:extLst>
          </p:cNvPr>
          <p:cNvSpPr/>
          <p:nvPr/>
        </p:nvSpPr>
        <p:spPr>
          <a:xfrm rot="5400000">
            <a:off x="6805057" y="5322562"/>
            <a:ext cx="491852" cy="751463"/>
          </a:xfrm>
          <a:prstGeom prst="downArrow">
            <a:avLst>
              <a:gd name="adj1" fmla="val 50000"/>
              <a:gd name="adj2" fmla="val 67039"/>
            </a:avLst>
          </a:prstGeom>
          <a:solidFill>
            <a:schemeClr val="accent3">
              <a:lumMod val="20000"/>
              <a:lumOff val="80000"/>
            </a:schemeClr>
          </a:soli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5F583D-DDBB-4639-943A-BC9F46F2CE73}"/>
              </a:ext>
            </a:extLst>
          </p:cNvPr>
          <p:cNvSpPr txBox="1"/>
          <p:nvPr/>
        </p:nvSpPr>
        <p:spPr>
          <a:xfrm>
            <a:off x="5811407" y="2878460"/>
            <a:ext cx="421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F7CBACC-5763-4FE3-9282-5124A1343A13}"/>
              </a:ext>
            </a:extLst>
          </p:cNvPr>
          <p:cNvSpPr txBox="1"/>
          <p:nvPr/>
        </p:nvSpPr>
        <p:spPr>
          <a:xfrm>
            <a:off x="5068823" y="4754506"/>
            <a:ext cx="421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D5F819-81CA-40A6-A7D8-BE4330E9DC3D}"/>
              </a:ext>
            </a:extLst>
          </p:cNvPr>
          <p:cNvSpPr txBox="1"/>
          <p:nvPr/>
        </p:nvSpPr>
        <p:spPr>
          <a:xfrm>
            <a:off x="6845395" y="4761112"/>
            <a:ext cx="421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40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8424BF-A778-410C-A8AB-BCE0F5DC984A}"/>
              </a:ext>
            </a:extLst>
          </p:cNvPr>
          <p:cNvSpPr txBox="1"/>
          <p:nvPr/>
        </p:nvSpPr>
        <p:spPr>
          <a:xfrm>
            <a:off x="4127044" y="6488668"/>
            <a:ext cx="2066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Lopez-</a:t>
            </a:r>
            <a:r>
              <a:rPr lang="en-IE" dirty="0" err="1"/>
              <a:t>Otin</a:t>
            </a:r>
            <a:r>
              <a:rPr lang="en-IE" dirty="0"/>
              <a:t> </a:t>
            </a:r>
            <a:r>
              <a:rPr lang="en-IE" i="1" dirty="0"/>
              <a:t>et al </a:t>
            </a:r>
            <a:r>
              <a:rPr lang="en-IE" dirty="0"/>
              <a:t>Cell</a:t>
            </a:r>
          </a:p>
        </p:txBody>
      </p:sp>
    </p:spTree>
    <p:extLst>
      <p:ext uri="{BB962C8B-B14F-4D97-AF65-F5344CB8AC3E}">
        <p14:creationId xmlns:p14="http://schemas.microsoft.com/office/powerpoint/2010/main" val="1169868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842B5-8A93-487A-A8EC-50F35BF65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Meta-Analysis of microbes abundance with age identifies consistent aging associated markers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1F4DE1-C0C9-41A3-9E16-AF854E581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92" y="1437734"/>
            <a:ext cx="8474601" cy="484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59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B06C9-5E47-4474-8EDF-7F5ED39EC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Kendall-Uniqueness linked group as a surrogate measure for measuring aging-associated microbiome decline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CF0002-1C8F-4F32-82B7-C5AA22935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74" y="1427271"/>
            <a:ext cx="8429570" cy="38490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F92E53-C20D-464C-AE19-7886B65C507D}"/>
              </a:ext>
            </a:extLst>
          </p:cNvPr>
          <p:cNvSpPr txBox="1"/>
          <p:nvPr/>
        </p:nvSpPr>
        <p:spPr>
          <a:xfrm>
            <a:off x="223284" y="5454500"/>
            <a:ext cx="84295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2616F2"/>
                </a:solidFill>
              </a:rPr>
              <a:t>What is the implication: From a large list of ~ 1000 microbes, this investigation narrowed on a subset of a few (around 20 in meta-analysis) and ~ 45 (taking all as a group) microbes consistently linked to aging-associated microbiome decline</a:t>
            </a:r>
          </a:p>
        </p:txBody>
      </p:sp>
    </p:spTree>
    <p:extLst>
      <p:ext uri="{BB962C8B-B14F-4D97-AF65-F5344CB8AC3E}">
        <p14:creationId xmlns:p14="http://schemas.microsoft.com/office/powerpoint/2010/main" val="1725378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21E23-FBBF-40B1-9563-AEFAE2A5E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78802"/>
            <a:ext cx="6847115" cy="671286"/>
          </a:xfrm>
        </p:spPr>
        <p:txBody>
          <a:bodyPr>
            <a:normAutofit fontScale="90000"/>
          </a:bodyPr>
          <a:lstStyle/>
          <a:p>
            <a:r>
              <a:rPr lang="en-IN" dirty="0"/>
              <a:t>We also ranked these microbes based to create a priority list based on their associations with diseases in older people?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460D2C-4B17-49A9-B867-EBEE83111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89" y="1664462"/>
            <a:ext cx="8001411" cy="482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506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D1A95-EDB7-4C9F-9409-5E3F89D34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We then investigated the community placements of these microbes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D26F2-58D4-4802-950A-053E123D0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7"/>
            <a:ext cx="7772401" cy="1397368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Community-level analysis: How microbes associate with each other as modules</a:t>
            </a:r>
          </a:p>
          <a:p>
            <a:r>
              <a:rPr lang="en-IN" dirty="0"/>
              <a:t>Some basics into how we build intra-microbe co-abundance/co-occurrence networks</a:t>
            </a:r>
          </a:p>
        </p:txBody>
      </p:sp>
      <p:sp>
        <p:nvSpPr>
          <p:cNvPr id="4" name="Google Shape;179;p33">
            <a:extLst>
              <a:ext uri="{FF2B5EF4-FFF2-40B4-BE49-F238E27FC236}">
                <a16:creationId xmlns:a16="http://schemas.microsoft.com/office/drawing/2014/main" id="{A03E933C-A186-4B2C-8593-4703DBE97590}"/>
              </a:ext>
            </a:extLst>
          </p:cNvPr>
          <p:cNvSpPr txBox="1"/>
          <p:nvPr/>
        </p:nvSpPr>
        <p:spPr>
          <a:xfrm rot="16200000">
            <a:off x="-601325" y="4422728"/>
            <a:ext cx="14044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I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Microbiomes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" name="Google Shape;175;p33">
            <a:extLst>
              <a:ext uri="{FF2B5EF4-FFF2-40B4-BE49-F238E27FC236}">
                <a16:creationId xmlns:a16="http://schemas.microsoft.com/office/drawing/2014/main" id="{B7400784-E2BF-4D78-B4DB-C3FF7A2FD2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6834242"/>
              </p:ext>
            </p:extLst>
          </p:nvPr>
        </p:nvGraphicFramePr>
        <p:xfrm>
          <a:off x="304997" y="3649233"/>
          <a:ext cx="1458100" cy="2011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300">
                  <a:extLst>
                    <a:ext uri="{9D8B030D-6E8A-4147-A177-3AD203B41FA5}">
                      <a16:colId xmlns:a16="http://schemas.microsoft.com/office/drawing/2014/main" val="1834720831"/>
                    </a:ext>
                  </a:extLst>
                </a:gridCol>
                <a:gridCol w="208300">
                  <a:extLst>
                    <a:ext uri="{9D8B030D-6E8A-4147-A177-3AD203B41FA5}">
                      <a16:colId xmlns:a16="http://schemas.microsoft.com/office/drawing/2014/main" val="16537048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964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964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964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964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964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964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964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3986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22477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0068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456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127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126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619009"/>
                  </a:ext>
                </a:extLst>
              </a:tr>
            </a:tbl>
          </a:graphicData>
        </a:graphic>
      </p:graphicFrame>
      <p:cxnSp>
        <p:nvCxnSpPr>
          <p:cNvPr id="6" name="Google Shape;180;p33">
            <a:extLst>
              <a:ext uri="{FF2B5EF4-FFF2-40B4-BE49-F238E27FC236}">
                <a16:creationId xmlns:a16="http://schemas.microsoft.com/office/drawing/2014/main" id="{93C1D45E-AF33-4F8D-B72A-F6D6A09DDB44}"/>
              </a:ext>
            </a:extLst>
          </p:cNvPr>
          <p:cNvCxnSpPr>
            <a:cxnSpLocks/>
          </p:cNvCxnSpPr>
          <p:nvPr/>
        </p:nvCxnSpPr>
        <p:spPr>
          <a:xfrm>
            <a:off x="232441" y="3637982"/>
            <a:ext cx="0" cy="209647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AFF0224-147B-4A6C-93EF-D0065016CA72}"/>
              </a:ext>
            </a:extLst>
          </p:cNvPr>
          <p:cNvSpPr txBox="1"/>
          <p:nvPr/>
        </p:nvSpPr>
        <p:spPr>
          <a:xfrm rot="16200000">
            <a:off x="-113763" y="2987752"/>
            <a:ext cx="145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Microbe1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6A55F3-4190-42DD-80B4-DC308E189CB4}"/>
              </a:ext>
            </a:extLst>
          </p:cNvPr>
          <p:cNvSpPr txBox="1"/>
          <p:nvPr/>
        </p:nvSpPr>
        <p:spPr>
          <a:xfrm rot="16200000">
            <a:off x="517103" y="2980662"/>
            <a:ext cx="145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Microbe2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DA0FE27-C6E1-45BD-8530-3CF6E54AF03A}"/>
              </a:ext>
            </a:extLst>
          </p:cNvPr>
          <p:cNvCxnSpPr>
            <a:cxnSpLocks/>
          </p:cNvCxnSpPr>
          <p:nvPr/>
        </p:nvCxnSpPr>
        <p:spPr>
          <a:xfrm>
            <a:off x="604646" y="4655128"/>
            <a:ext cx="164945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EFF4FC6-353B-48DB-AC30-B4C15F2DBF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663603"/>
              </p:ext>
            </p:extLst>
          </p:nvPr>
        </p:nvGraphicFramePr>
        <p:xfrm>
          <a:off x="2324231" y="3649233"/>
          <a:ext cx="245027" cy="21192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5027">
                  <a:extLst>
                    <a:ext uri="{9D8B030D-6E8A-4147-A177-3AD203B41FA5}">
                      <a16:colId xmlns:a16="http://schemas.microsoft.com/office/drawing/2014/main" val="3246258903"/>
                    </a:ext>
                  </a:extLst>
                </a:gridCol>
              </a:tblGrid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740350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692411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393178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952151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911133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857798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554491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198834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990774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91370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0EB092E-5288-4701-8036-E16CBD1463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24276"/>
              </p:ext>
            </p:extLst>
          </p:nvPr>
        </p:nvGraphicFramePr>
        <p:xfrm>
          <a:off x="4005390" y="3649233"/>
          <a:ext cx="245027" cy="21192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5027">
                  <a:extLst>
                    <a:ext uri="{9D8B030D-6E8A-4147-A177-3AD203B41FA5}">
                      <a16:colId xmlns:a16="http://schemas.microsoft.com/office/drawing/2014/main" val="3246258903"/>
                    </a:ext>
                  </a:extLst>
                </a:gridCol>
              </a:tblGrid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740350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692411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393178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952151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911133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857798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554491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198834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990774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91370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D4EAC45-5509-4DC4-A84B-79211386B6F5}"/>
              </a:ext>
            </a:extLst>
          </p:cNvPr>
          <p:cNvSpPr txBox="1"/>
          <p:nvPr/>
        </p:nvSpPr>
        <p:spPr>
          <a:xfrm rot="16200000">
            <a:off x="1878763" y="2966862"/>
            <a:ext cx="1114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Microbe1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159051-68D6-4EDE-9BC7-70472D96D26E}"/>
              </a:ext>
            </a:extLst>
          </p:cNvPr>
          <p:cNvSpPr txBox="1"/>
          <p:nvPr/>
        </p:nvSpPr>
        <p:spPr>
          <a:xfrm rot="16200000">
            <a:off x="3566950" y="2966054"/>
            <a:ext cx="1114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Microbe2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30D926-E1BD-450E-9584-4E796F6B9A10}"/>
              </a:ext>
            </a:extLst>
          </p:cNvPr>
          <p:cNvSpPr txBox="1"/>
          <p:nvPr/>
        </p:nvSpPr>
        <p:spPr>
          <a:xfrm>
            <a:off x="2007230" y="4263656"/>
            <a:ext cx="256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Association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D6AF84-E51E-4D1B-94F7-242B81579DBA}"/>
              </a:ext>
            </a:extLst>
          </p:cNvPr>
          <p:cNvSpPr txBox="1"/>
          <p:nvPr/>
        </p:nvSpPr>
        <p:spPr>
          <a:xfrm>
            <a:off x="2007230" y="4735132"/>
            <a:ext cx="256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Meta-Analysis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9DB5C8-35AD-443F-9FE3-B5F9D815CEBD}"/>
              </a:ext>
            </a:extLst>
          </p:cNvPr>
          <p:cNvCxnSpPr/>
          <p:nvPr/>
        </p:nvCxnSpPr>
        <p:spPr>
          <a:xfrm>
            <a:off x="2620613" y="4686220"/>
            <a:ext cx="12229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31EEBF7-2161-4BD3-9943-B8109FFE2542}"/>
              </a:ext>
            </a:extLst>
          </p:cNvPr>
          <p:cNvCxnSpPr>
            <a:cxnSpLocks/>
          </p:cNvCxnSpPr>
          <p:nvPr/>
        </p:nvCxnSpPr>
        <p:spPr>
          <a:xfrm>
            <a:off x="5259450" y="4338195"/>
            <a:ext cx="253231" cy="63951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D89F7694-92DE-453E-9D1E-E765DEE9600A}"/>
              </a:ext>
            </a:extLst>
          </p:cNvPr>
          <p:cNvSpPr/>
          <p:nvPr/>
        </p:nvSpPr>
        <p:spPr>
          <a:xfrm>
            <a:off x="5390167" y="4877229"/>
            <a:ext cx="245027" cy="206806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7ED3DB6-D657-4920-90B9-01568A0B5738}"/>
              </a:ext>
            </a:extLst>
          </p:cNvPr>
          <p:cNvSpPr/>
          <p:nvPr/>
        </p:nvSpPr>
        <p:spPr>
          <a:xfrm>
            <a:off x="5136936" y="4237719"/>
            <a:ext cx="245027" cy="2068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F3AFA30-47AE-4005-8473-1ADEC858C902}"/>
              </a:ext>
            </a:extLst>
          </p:cNvPr>
          <p:cNvCxnSpPr>
            <a:cxnSpLocks/>
          </p:cNvCxnSpPr>
          <p:nvPr/>
        </p:nvCxnSpPr>
        <p:spPr>
          <a:xfrm>
            <a:off x="4312210" y="4687832"/>
            <a:ext cx="82472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AF51283-B57D-4FD1-91DE-A44281B3B2C5}"/>
              </a:ext>
            </a:extLst>
          </p:cNvPr>
          <p:cNvSpPr txBox="1"/>
          <p:nvPr/>
        </p:nvSpPr>
        <p:spPr>
          <a:xfrm>
            <a:off x="4005390" y="5438877"/>
            <a:ext cx="1604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Significant</a:t>
            </a:r>
          </a:p>
          <a:p>
            <a:pPr algn="ctr"/>
            <a:r>
              <a:rPr lang="en-IN" dirty="0"/>
              <a:t>Association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3F302EF-6DA2-4231-80C4-5FF783C691C2}"/>
              </a:ext>
            </a:extLst>
          </p:cNvPr>
          <p:cNvCxnSpPr>
            <a:endCxn id="30" idx="0"/>
          </p:cNvCxnSpPr>
          <p:nvPr/>
        </p:nvCxnSpPr>
        <p:spPr>
          <a:xfrm>
            <a:off x="4724573" y="4686220"/>
            <a:ext cx="0" cy="752657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D0907CB-8F18-45E8-8995-E97B85CF2249}"/>
              </a:ext>
            </a:extLst>
          </p:cNvPr>
          <p:cNvCxnSpPr>
            <a:cxnSpLocks/>
          </p:cNvCxnSpPr>
          <p:nvPr/>
        </p:nvCxnSpPr>
        <p:spPr>
          <a:xfrm>
            <a:off x="5610063" y="4686220"/>
            <a:ext cx="82472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FED136A-7C19-4EFA-B338-3FC54E9DE467}"/>
              </a:ext>
            </a:extLst>
          </p:cNvPr>
          <p:cNvSpPr txBox="1"/>
          <p:nvPr/>
        </p:nvSpPr>
        <p:spPr>
          <a:xfrm>
            <a:off x="5129263" y="3179233"/>
            <a:ext cx="1604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Repeat for all microbe pairs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AE4E6AE-FFBB-4B28-B20D-2257D21EBDBF}"/>
              </a:ext>
            </a:extLst>
          </p:cNvPr>
          <p:cNvCxnSpPr>
            <a:endCxn id="34" idx="2"/>
          </p:cNvCxnSpPr>
          <p:nvPr/>
        </p:nvCxnSpPr>
        <p:spPr>
          <a:xfrm flipV="1">
            <a:off x="5931599" y="3825564"/>
            <a:ext cx="1" cy="860661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5CBB12BF-7EE1-4B09-9932-BA79B17F0E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955"/>
          <a:stretch/>
        </p:blipFill>
        <p:spPr>
          <a:xfrm>
            <a:off x="6895724" y="3473065"/>
            <a:ext cx="2248276" cy="231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806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32DD9-E089-4D9D-A5E8-985CB9707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2868F-6922-4592-972E-733CE61AC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E" dirty="0"/>
              <a:t>Each microbiome is like a community</a:t>
            </a:r>
          </a:p>
          <a:p>
            <a:r>
              <a:rPr lang="en-IE" dirty="0"/>
              <a:t>Interactions between the community members are important for ensuring the stability of the microbiome and maintaining homeostasis with the host</a:t>
            </a:r>
          </a:p>
          <a:p>
            <a:r>
              <a:rPr lang="en-IE" dirty="0"/>
              <a:t>Distortions in these interactions lead to dysbiosis</a:t>
            </a:r>
          </a:p>
          <a:p>
            <a:r>
              <a:rPr lang="en-IE" dirty="0"/>
              <a:t>Examples: Distortions in intra-microbiome interactions in the gut have been implicated in multiple diseases like </a:t>
            </a:r>
            <a:r>
              <a:rPr lang="en-IE" dirty="0" err="1"/>
              <a:t>Crohns</a:t>
            </a:r>
            <a:r>
              <a:rPr lang="en-IE" dirty="0"/>
              <a:t>, Obesity, Cancer etc.</a:t>
            </a:r>
          </a:p>
          <a:p>
            <a:r>
              <a:rPr lang="en-IE" dirty="0"/>
              <a:t>Identifying co-occurring groups of taxa are helpful for performing a modular investigation of the microbiome, reducing noise and increasing statistical power of the tests.</a:t>
            </a:r>
          </a:p>
          <a:p>
            <a:r>
              <a:rPr lang="en-IE" b="1" dirty="0">
                <a:solidFill>
                  <a:srgbClr val="2616F2"/>
                </a:solidFill>
              </a:rPr>
              <a:t>Another application is identifying synergistic groups of microbial markers that can be used for therapeutic microbial consortia 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031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DCF05-60E9-44D2-8C71-AE042567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Healthy-aging associated markers occupy specific synergistic positions in the gut microbiome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404E05-8424-4AF5-A6BB-572867BA0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76" y="1368757"/>
            <a:ext cx="8346098" cy="459610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E68133D-A099-46AA-A677-53CF74927A66}"/>
              </a:ext>
            </a:extLst>
          </p:cNvPr>
          <p:cNvSpPr/>
          <p:nvPr/>
        </p:nvSpPr>
        <p:spPr>
          <a:xfrm>
            <a:off x="5475767" y="3508744"/>
            <a:ext cx="3255757" cy="2594344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B1020F-E204-4480-8499-4E1B5021C044}"/>
              </a:ext>
            </a:extLst>
          </p:cNvPr>
          <p:cNvSpPr txBox="1"/>
          <p:nvPr/>
        </p:nvSpPr>
        <p:spPr>
          <a:xfrm>
            <a:off x="4125433" y="6145617"/>
            <a:ext cx="5018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Synergistic healthy-aging linked microbial consortia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499AE31-EE13-4F80-879E-8FB9C662CE22}"/>
              </a:ext>
            </a:extLst>
          </p:cNvPr>
          <p:cNvSpPr/>
          <p:nvPr/>
        </p:nvSpPr>
        <p:spPr>
          <a:xfrm>
            <a:off x="2112578" y="3762703"/>
            <a:ext cx="1450429" cy="78827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49755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1386C-5497-45A7-AE43-EE7496703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Mice studies indicate improved cognitive activity and less susceptibility to infection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5C1CF2-A17C-4B33-B85D-2D832CD09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3656"/>
            <a:ext cx="9144000" cy="30846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3B3CC9-0677-4B37-B777-4360FCAFD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84" y="4102996"/>
            <a:ext cx="7410831" cy="19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829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E83D2-CBDE-466D-9D84-85E396C18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Patent filed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0D45D-3ED2-4F84-B25A-09294281C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7"/>
            <a:ext cx="7772401" cy="1230914"/>
          </a:xfrm>
        </p:spPr>
        <p:txBody>
          <a:bodyPr/>
          <a:lstStyle/>
          <a:p>
            <a:r>
              <a:rPr lang="en-IN" dirty="0"/>
              <a:t>https://patents.google.com/patent/EP3808358A1/en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FE5A11-C165-4EA1-AF14-3D7FBD686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22" y="2634268"/>
            <a:ext cx="6940907" cy="30481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B3A941-0A28-4F8E-B55B-C7EF26D85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186" y="4845244"/>
            <a:ext cx="2760792" cy="188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05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82420-C7A0-4A55-BEAF-928591481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5948"/>
            <a:ext cx="6847115" cy="671286"/>
          </a:xfrm>
        </p:spPr>
        <p:txBody>
          <a:bodyPr>
            <a:normAutofit fontScale="90000"/>
          </a:bodyPr>
          <a:lstStyle/>
          <a:p>
            <a:r>
              <a:rPr lang="en-IN" sz="2900" dirty="0"/>
              <a:t>Dysbiosis has been included as a new hallmark in the 2023 extended hallmarks of aging</a:t>
            </a:r>
            <a:br>
              <a:rPr lang="en-IN" dirty="0"/>
            </a:b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F5A171-395A-4CE6-A57D-BA2243A44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350" y="1497328"/>
            <a:ext cx="5084379" cy="50843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63C2727-FB9F-4A65-9914-AF9D25C36FD3}"/>
              </a:ext>
            </a:extLst>
          </p:cNvPr>
          <p:cNvSpPr/>
          <p:nvPr/>
        </p:nvSpPr>
        <p:spPr>
          <a:xfrm rot="20645989">
            <a:off x="3677569" y="1505742"/>
            <a:ext cx="1309813" cy="1540162"/>
          </a:xfrm>
          <a:prstGeom prst="rect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0734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D68B-C196-4D9A-81BD-8B627C662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063" y="1783771"/>
            <a:ext cx="8143240" cy="2001419"/>
          </a:xfrm>
        </p:spPr>
        <p:txBody>
          <a:bodyPr>
            <a:normAutofit/>
          </a:bodyPr>
          <a:lstStyle/>
          <a:p>
            <a:r>
              <a:rPr lang="en-IE" dirty="0"/>
              <a:t>What do we know about the gut microbiome changes across the aging landscape?</a:t>
            </a:r>
          </a:p>
        </p:txBody>
      </p:sp>
    </p:spTree>
    <p:extLst>
      <p:ext uri="{BB962C8B-B14F-4D97-AF65-F5344CB8AC3E}">
        <p14:creationId xmlns:p14="http://schemas.microsoft.com/office/powerpoint/2010/main" val="1567646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6EF08-4CAF-4E88-9F36-FD7BAEFAD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ELDERMET Study…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C9C04C-1DB8-4043-917B-1630B9A20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3518"/>
            <a:ext cx="4755562" cy="304534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DA31623-C6E6-4D1D-AC04-9DC1306C5341}"/>
              </a:ext>
            </a:extLst>
          </p:cNvPr>
          <p:cNvSpPr/>
          <p:nvPr/>
        </p:nvSpPr>
        <p:spPr>
          <a:xfrm>
            <a:off x="3562029" y="4395693"/>
            <a:ext cx="2387065" cy="452387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dirty="0"/>
              <a:t>178 Subjects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166DB80-DA1E-463F-926D-CB5B696E21E9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4755562" y="4848080"/>
            <a:ext cx="0" cy="916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AA7D85-0AE3-4CC8-973D-682301EE336C}"/>
              </a:ext>
            </a:extLst>
          </p:cNvPr>
          <p:cNvCxnSpPr/>
          <p:nvPr/>
        </p:nvCxnSpPr>
        <p:spPr>
          <a:xfrm>
            <a:off x="1003609" y="5272828"/>
            <a:ext cx="73040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D21B67-EB79-45B1-A763-F95B86DE216E}"/>
              </a:ext>
            </a:extLst>
          </p:cNvPr>
          <p:cNvCxnSpPr>
            <a:cxnSpLocks/>
          </p:cNvCxnSpPr>
          <p:nvPr/>
        </p:nvCxnSpPr>
        <p:spPr>
          <a:xfrm flipH="1">
            <a:off x="993885" y="5272828"/>
            <a:ext cx="0" cy="4990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B769375-3A81-4FDC-A1AC-777DC7AA6D87}"/>
              </a:ext>
            </a:extLst>
          </p:cNvPr>
          <p:cNvCxnSpPr>
            <a:cxnSpLocks/>
          </p:cNvCxnSpPr>
          <p:nvPr/>
        </p:nvCxnSpPr>
        <p:spPr>
          <a:xfrm flipH="1">
            <a:off x="2818967" y="5269111"/>
            <a:ext cx="0" cy="4990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388387-E335-4F8C-8133-16F5AA88D206}"/>
              </a:ext>
            </a:extLst>
          </p:cNvPr>
          <p:cNvCxnSpPr>
            <a:cxnSpLocks/>
          </p:cNvCxnSpPr>
          <p:nvPr/>
        </p:nvCxnSpPr>
        <p:spPr>
          <a:xfrm flipH="1">
            <a:off x="6517450" y="5276548"/>
            <a:ext cx="0" cy="4990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DFD782B-0A36-4217-94C6-B73B9228F52E}"/>
              </a:ext>
            </a:extLst>
          </p:cNvPr>
          <p:cNvCxnSpPr>
            <a:cxnSpLocks/>
          </p:cNvCxnSpPr>
          <p:nvPr/>
        </p:nvCxnSpPr>
        <p:spPr>
          <a:xfrm flipH="1">
            <a:off x="8309081" y="5272834"/>
            <a:ext cx="0" cy="4990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053795E-AABC-4986-9DDE-2F6363C00AB6}"/>
              </a:ext>
            </a:extLst>
          </p:cNvPr>
          <p:cNvSpPr txBox="1"/>
          <p:nvPr/>
        </p:nvSpPr>
        <p:spPr>
          <a:xfrm>
            <a:off x="491967" y="5771919"/>
            <a:ext cx="1006942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IE" dirty="0" err="1">
                <a:solidFill>
                  <a:schemeClr val="bg1"/>
                </a:solidFill>
              </a:rPr>
              <a:t>Longstay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FAB8B9-50B8-427C-803D-3218E2BCE65E}"/>
              </a:ext>
            </a:extLst>
          </p:cNvPr>
          <p:cNvSpPr txBox="1"/>
          <p:nvPr/>
        </p:nvSpPr>
        <p:spPr>
          <a:xfrm>
            <a:off x="2143563" y="5786092"/>
            <a:ext cx="1358962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IE" dirty="0"/>
              <a:t>Day Hospital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3474AA-342A-492C-BAD2-5322256C93E0}"/>
              </a:ext>
            </a:extLst>
          </p:cNvPr>
          <p:cNvSpPr txBox="1"/>
          <p:nvPr/>
        </p:nvSpPr>
        <p:spPr>
          <a:xfrm>
            <a:off x="4369318" y="5779003"/>
            <a:ext cx="775340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E" dirty="0"/>
              <a:t>Rehab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A91A7F-0F3A-45DF-89BA-5E06A40F5619}"/>
              </a:ext>
            </a:extLst>
          </p:cNvPr>
          <p:cNvSpPr txBox="1"/>
          <p:nvPr/>
        </p:nvSpPr>
        <p:spPr>
          <a:xfrm>
            <a:off x="5879294" y="5771919"/>
            <a:ext cx="1276311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IE" dirty="0"/>
              <a:t>Community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C204B6-04F8-4488-82FC-60FCCEA92775}"/>
              </a:ext>
            </a:extLst>
          </p:cNvPr>
          <p:cNvSpPr txBox="1"/>
          <p:nvPr/>
        </p:nvSpPr>
        <p:spPr>
          <a:xfrm>
            <a:off x="7930599" y="5764482"/>
            <a:ext cx="754117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chemeClr val="bg1"/>
                </a:solidFill>
              </a:rPr>
              <a:t>Young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7F0A47-066C-4661-9745-D633B552E4FA}"/>
              </a:ext>
            </a:extLst>
          </p:cNvPr>
          <p:cNvSpPr txBox="1"/>
          <p:nvPr/>
        </p:nvSpPr>
        <p:spPr>
          <a:xfrm>
            <a:off x="406555" y="6168962"/>
            <a:ext cx="1153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Unhealthy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2C4F9B-85B4-4C50-BA85-60DFAAFACA87}"/>
              </a:ext>
            </a:extLst>
          </p:cNvPr>
          <p:cNvSpPr txBox="1"/>
          <p:nvPr/>
        </p:nvSpPr>
        <p:spPr>
          <a:xfrm>
            <a:off x="6258025" y="6172504"/>
            <a:ext cx="9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Healthy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00893B3-6A97-41A0-BDD1-5600312310B5}"/>
              </a:ext>
            </a:extLst>
          </p:cNvPr>
          <p:cNvCxnSpPr>
            <a:cxnSpLocks/>
          </p:cNvCxnSpPr>
          <p:nvPr/>
        </p:nvCxnSpPr>
        <p:spPr>
          <a:xfrm>
            <a:off x="1634379" y="6364261"/>
            <a:ext cx="451124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3608D08-25AA-4D90-B831-087A69AA48BA}"/>
              </a:ext>
            </a:extLst>
          </p:cNvPr>
          <p:cNvSpPr/>
          <p:nvPr/>
        </p:nvSpPr>
        <p:spPr>
          <a:xfrm>
            <a:off x="255183" y="5472928"/>
            <a:ext cx="7134442" cy="1331907"/>
          </a:xfrm>
          <a:prstGeom prst="round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14D86D-9D0A-4DDA-A9EA-76B4267CFF67}"/>
              </a:ext>
            </a:extLst>
          </p:cNvPr>
          <p:cNvSpPr txBox="1"/>
          <p:nvPr/>
        </p:nvSpPr>
        <p:spPr>
          <a:xfrm>
            <a:off x="2344718" y="6435503"/>
            <a:ext cx="3209212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IE" dirty="0"/>
              <a:t>Different classes of older people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A9773D-E84E-4479-9D40-F2796B309D53}"/>
              </a:ext>
            </a:extLst>
          </p:cNvPr>
          <p:cNvSpPr txBox="1"/>
          <p:nvPr/>
        </p:nvSpPr>
        <p:spPr>
          <a:xfrm>
            <a:off x="4869712" y="1116415"/>
            <a:ext cx="4008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The first gut microbiome study focusing on older people (Age &gt;= 65 years)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7A27E5-4DA6-481C-BE3E-62A44D505971}"/>
              </a:ext>
            </a:extLst>
          </p:cNvPr>
          <p:cNvSpPr txBox="1"/>
          <p:nvPr/>
        </p:nvSpPr>
        <p:spPr>
          <a:xfrm>
            <a:off x="4869712" y="1823207"/>
            <a:ext cx="4008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Community: Community-dwelling apparently healthy older people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A76FE7-385C-4930-942F-90DC8EBA41E7}"/>
              </a:ext>
            </a:extLst>
          </p:cNvPr>
          <p:cNvSpPr txBox="1"/>
          <p:nvPr/>
        </p:nvSpPr>
        <p:spPr>
          <a:xfrm>
            <a:off x="4875793" y="2463003"/>
            <a:ext cx="4008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err="1"/>
              <a:t>Longstay</a:t>
            </a:r>
            <a:r>
              <a:rPr lang="en-IE" dirty="0"/>
              <a:t>: Unhealthy older people residing permanently in residential care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2467220-5F04-46E8-A66A-94AD7EE5AB65}"/>
              </a:ext>
            </a:extLst>
          </p:cNvPr>
          <p:cNvSpPr txBox="1"/>
          <p:nvPr/>
        </p:nvSpPr>
        <p:spPr>
          <a:xfrm>
            <a:off x="4868704" y="3125766"/>
            <a:ext cx="4008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Rehab: Reduced duration in residential care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FA9C350-E631-4B6F-B948-B1BA446775D4}"/>
              </a:ext>
            </a:extLst>
          </p:cNvPr>
          <p:cNvSpPr txBox="1"/>
          <p:nvPr/>
        </p:nvSpPr>
        <p:spPr>
          <a:xfrm>
            <a:off x="4875793" y="3778104"/>
            <a:ext cx="400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Day Hospital: Single day hospital visit</a:t>
            </a:r>
          </a:p>
        </p:txBody>
      </p:sp>
    </p:spTree>
    <p:extLst>
      <p:ext uri="{BB962C8B-B14F-4D97-AF65-F5344CB8AC3E}">
        <p14:creationId xmlns:p14="http://schemas.microsoft.com/office/powerpoint/2010/main" val="3261562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6CD4F-BB67-4CDD-9652-E9B330A5A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43" y="101599"/>
            <a:ext cx="7317477" cy="671286"/>
          </a:xfrm>
        </p:spPr>
        <p:txBody>
          <a:bodyPr>
            <a:noAutofit/>
          </a:bodyPr>
          <a:lstStyle/>
          <a:p>
            <a:r>
              <a:rPr lang="en-IE" sz="2400" dirty="0"/>
              <a:t>The apparently community-dwelling elderly had a microbiome composition very similar to the young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4F39B-2BA1-4DB6-9509-08D757D41C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72"/>
          <a:stretch/>
        </p:blipFill>
        <p:spPr>
          <a:xfrm>
            <a:off x="1496038" y="866147"/>
            <a:ext cx="7647962" cy="50197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79FDB0-F055-4248-98E4-6E32CAB46E7D}"/>
              </a:ext>
            </a:extLst>
          </p:cNvPr>
          <p:cNvSpPr txBox="1"/>
          <p:nvPr/>
        </p:nvSpPr>
        <p:spPr>
          <a:xfrm>
            <a:off x="226153" y="6133089"/>
            <a:ext cx="316107" cy="34213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90A60-AFB4-4E6D-9019-3403254B8FFA}"/>
              </a:ext>
            </a:extLst>
          </p:cNvPr>
          <p:cNvSpPr txBox="1"/>
          <p:nvPr/>
        </p:nvSpPr>
        <p:spPr>
          <a:xfrm>
            <a:off x="1888373" y="6136632"/>
            <a:ext cx="316107" cy="34213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7AEFA5-2375-4552-896C-C904A1A13102}"/>
              </a:ext>
            </a:extLst>
          </p:cNvPr>
          <p:cNvSpPr txBox="1"/>
          <p:nvPr/>
        </p:nvSpPr>
        <p:spPr>
          <a:xfrm>
            <a:off x="3858943" y="6150807"/>
            <a:ext cx="316107" cy="34213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F3D68-23F8-4F87-91FA-3A97D112F009}"/>
              </a:ext>
            </a:extLst>
          </p:cNvPr>
          <p:cNvSpPr txBox="1"/>
          <p:nvPr/>
        </p:nvSpPr>
        <p:spPr>
          <a:xfrm>
            <a:off x="5521170" y="6154349"/>
            <a:ext cx="316107" cy="34213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07B418-5EBA-47DC-8E66-2BC58219A91A}"/>
              </a:ext>
            </a:extLst>
          </p:cNvPr>
          <p:cNvSpPr txBox="1"/>
          <p:nvPr/>
        </p:nvSpPr>
        <p:spPr>
          <a:xfrm>
            <a:off x="7374779" y="6168522"/>
            <a:ext cx="316107" cy="34213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DF5CE7-C70D-4004-91FB-ACA813408CDD}"/>
              </a:ext>
            </a:extLst>
          </p:cNvPr>
          <p:cNvSpPr txBox="1"/>
          <p:nvPr/>
        </p:nvSpPr>
        <p:spPr>
          <a:xfrm>
            <a:off x="489095" y="6111823"/>
            <a:ext cx="1006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 err="1"/>
              <a:t>Longstay</a:t>
            </a:r>
            <a:endParaRPr lang="en-I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1248A8-C1BD-446E-842E-1BAF216ABA6E}"/>
              </a:ext>
            </a:extLst>
          </p:cNvPr>
          <p:cNvSpPr txBox="1"/>
          <p:nvPr/>
        </p:nvSpPr>
        <p:spPr>
          <a:xfrm>
            <a:off x="2140684" y="6112980"/>
            <a:ext cx="1358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Day Hospital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5E60A8-B8B3-4D6A-B6ED-9077DB0425B1}"/>
              </a:ext>
            </a:extLst>
          </p:cNvPr>
          <p:cNvSpPr txBox="1"/>
          <p:nvPr/>
        </p:nvSpPr>
        <p:spPr>
          <a:xfrm>
            <a:off x="4114136" y="6134247"/>
            <a:ext cx="77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Rehab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F5157E-7A04-4AF7-A8F9-5B90EAED29B6}"/>
              </a:ext>
            </a:extLst>
          </p:cNvPr>
          <p:cNvSpPr txBox="1"/>
          <p:nvPr/>
        </p:nvSpPr>
        <p:spPr>
          <a:xfrm>
            <a:off x="5770974" y="6155513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Community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EFF54F-F781-4E25-877C-75A062173E8A}"/>
              </a:ext>
            </a:extLst>
          </p:cNvPr>
          <p:cNvSpPr txBox="1"/>
          <p:nvPr/>
        </p:nvSpPr>
        <p:spPr>
          <a:xfrm>
            <a:off x="7641321" y="6159967"/>
            <a:ext cx="75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Young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EA3BFA-506C-43B8-ACD7-0424769E8189}"/>
              </a:ext>
            </a:extLst>
          </p:cNvPr>
          <p:cNvSpPr txBox="1"/>
          <p:nvPr/>
        </p:nvSpPr>
        <p:spPr>
          <a:xfrm>
            <a:off x="5521170" y="6526009"/>
            <a:ext cx="2700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 err="1"/>
              <a:t>Claesson</a:t>
            </a:r>
            <a:r>
              <a:rPr lang="en-IE" dirty="0"/>
              <a:t> </a:t>
            </a:r>
            <a:r>
              <a:rPr lang="en-IE" i="1" dirty="0"/>
              <a:t>et al Nature </a:t>
            </a:r>
            <a:r>
              <a:rPr lang="en-IE" dirty="0"/>
              <a:t>2012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334774-DF59-4C1B-93BD-F71BEF46325D}"/>
              </a:ext>
            </a:extLst>
          </p:cNvPr>
          <p:cNvSpPr/>
          <p:nvPr/>
        </p:nvSpPr>
        <p:spPr>
          <a:xfrm>
            <a:off x="4386943" y="3145971"/>
            <a:ext cx="2660342" cy="1660807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6D70DB-4C1B-4ECC-BAF0-3466BD8729A0}"/>
              </a:ext>
            </a:extLst>
          </p:cNvPr>
          <p:cNvSpPr/>
          <p:nvPr/>
        </p:nvSpPr>
        <p:spPr>
          <a:xfrm>
            <a:off x="4386943" y="1626935"/>
            <a:ext cx="2660342" cy="245407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5730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5BD01-E74C-49EC-A401-652A4C231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dirty="0"/>
              <a:t>Concept of the core and keystone gut microbiome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8EECD-B546-4B60-AE9C-AE2C1D943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446" y="1108146"/>
            <a:ext cx="3678865" cy="922673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1. Detected in a large majority of samples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891FE3-78EF-44B4-82E1-9D2733F3F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40" y="2838893"/>
            <a:ext cx="3204483" cy="3603263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A743C5C7-CFF3-4344-9021-26B420EF3AD5}"/>
              </a:ext>
            </a:extLst>
          </p:cNvPr>
          <p:cNvSpPr/>
          <p:nvPr/>
        </p:nvSpPr>
        <p:spPr>
          <a:xfrm>
            <a:off x="3742659" y="2860159"/>
            <a:ext cx="212652" cy="350874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48C95-22DA-42EF-A658-83BD6ACEB876}"/>
              </a:ext>
            </a:extLst>
          </p:cNvPr>
          <p:cNvSpPr txBox="1"/>
          <p:nvPr/>
        </p:nvSpPr>
        <p:spPr>
          <a:xfrm rot="5400000">
            <a:off x="2716443" y="4455858"/>
            <a:ext cx="278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Individual Gut Microbiomes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31F6DD58-107D-4150-BD78-C75FFD1D7A10}"/>
              </a:ext>
            </a:extLst>
          </p:cNvPr>
          <p:cNvSpPr/>
          <p:nvPr/>
        </p:nvSpPr>
        <p:spPr>
          <a:xfrm rot="5400000">
            <a:off x="2006242" y="4962101"/>
            <a:ext cx="192560" cy="315267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533992-2E2D-43B9-B128-B2106066AE1C}"/>
              </a:ext>
            </a:extLst>
          </p:cNvPr>
          <p:cNvSpPr txBox="1"/>
          <p:nvPr/>
        </p:nvSpPr>
        <p:spPr>
          <a:xfrm>
            <a:off x="265814" y="6559702"/>
            <a:ext cx="3678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Species-level taxa detection profile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25B312-1AF6-45D5-9DAF-4FCD90684181}"/>
              </a:ext>
            </a:extLst>
          </p:cNvPr>
          <p:cNvSpPr/>
          <p:nvPr/>
        </p:nvSpPr>
        <p:spPr>
          <a:xfrm>
            <a:off x="155396" y="5659159"/>
            <a:ext cx="212651" cy="181390"/>
          </a:xfrm>
          <a:prstGeom prst="rect">
            <a:avLst/>
          </a:prstGeom>
          <a:solidFill>
            <a:srgbClr val="463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1C4BEB-1956-4EC1-8AC4-458B41A33791}"/>
              </a:ext>
            </a:extLst>
          </p:cNvPr>
          <p:cNvSpPr txBox="1"/>
          <p:nvPr/>
        </p:nvSpPr>
        <p:spPr>
          <a:xfrm rot="16200000">
            <a:off x="-243985" y="4950296"/>
            <a:ext cx="104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Detected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A0DEAD-E64B-40A5-99BA-CDA9C1AD9223}"/>
              </a:ext>
            </a:extLst>
          </p:cNvPr>
          <p:cNvSpPr/>
          <p:nvPr/>
        </p:nvSpPr>
        <p:spPr>
          <a:xfrm>
            <a:off x="2860158" y="2743200"/>
            <a:ext cx="797446" cy="3698956"/>
          </a:xfrm>
          <a:prstGeom prst="roundRect">
            <a:avLst>
              <a:gd name="adj" fmla="val 4667"/>
            </a:avLst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0E58D03-2F30-4576-999E-E0775EF2E676}"/>
              </a:ext>
            </a:extLst>
          </p:cNvPr>
          <p:cNvSpPr txBox="1">
            <a:spLocks/>
          </p:cNvSpPr>
          <p:nvPr/>
        </p:nvSpPr>
        <p:spPr>
          <a:xfrm>
            <a:off x="4136072" y="1118779"/>
            <a:ext cx="5188689" cy="1220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n-IE" dirty="0"/>
              <a:t>2. Occupy the most central nodes in the co-abundance network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6A07F6D-050D-42F0-BA98-6241EAC122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142"/>
          <a:stretch/>
        </p:blipFill>
        <p:spPr>
          <a:xfrm>
            <a:off x="4781118" y="2537638"/>
            <a:ext cx="3836695" cy="39624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064FA49D-B55F-4C29-AF27-5C49AF454AC7}"/>
              </a:ext>
            </a:extLst>
          </p:cNvPr>
          <p:cNvSpPr/>
          <p:nvPr/>
        </p:nvSpPr>
        <p:spPr>
          <a:xfrm>
            <a:off x="5613991" y="3478619"/>
            <a:ext cx="1180214" cy="104021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55C375C-5018-4F0C-B494-88A37E0249F5}"/>
              </a:ext>
            </a:extLst>
          </p:cNvPr>
          <p:cNvSpPr/>
          <p:nvPr/>
        </p:nvSpPr>
        <p:spPr>
          <a:xfrm>
            <a:off x="7293935" y="3338623"/>
            <a:ext cx="1387303" cy="15984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1AA113B-2768-41D8-A02A-185B18D077EC}"/>
              </a:ext>
            </a:extLst>
          </p:cNvPr>
          <p:cNvSpPr/>
          <p:nvPr/>
        </p:nvSpPr>
        <p:spPr>
          <a:xfrm>
            <a:off x="6699465" y="4647613"/>
            <a:ext cx="1387303" cy="15984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A6992D0-53AB-4D76-9BDC-420578B6869B}"/>
              </a:ext>
            </a:extLst>
          </p:cNvPr>
          <p:cNvCxnSpPr>
            <a:stCxn id="14" idx="0"/>
          </p:cNvCxnSpPr>
          <p:nvPr/>
        </p:nvCxnSpPr>
        <p:spPr>
          <a:xfrm flipH="1" flipV="1">
            <a:off x="2573079" y="2030819"/>
            <a:ext cx="685802" cy="71238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FF694C-F689-482A-8AB5-21E95C4D259C}"/>
              </a:ext>
            </a:extLst>
          </p:cNvPr>
          <p:cNvCxnSpPr>
            <a:cxnSpLocks/>
          </p:cNvCxnSpPr>
          <p:nvPr/>
        </p:nvCxnSpPr>
        <p:spPr>
          <a:xfrm flipV="1">
            <a:off x="6204098" y="2030819"/>
            <a:ext cx="602742" cy="1447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40E7CEA-F2E3-4A95-AEBE-FD76D136C605}"/>
              </a:ext>
            </a:extLst>
          </p:cNvPr>
          <p:cNvCxnSpPr>
            <a:cxnSpLocks/>
          </p:cNvCxnSpPr>
          <p:nvPr/>
        </p:nvCxnSpPr>
        <p:spPr>
          <a:xfrm flipH="1" flipV="1">
            <a:off x="6912488" y="1949176"/>
            <a:ext cx="238570" cy="274623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7BD1926-42AE-483A-BE6C-190F34ABAD0A}"/>
              </a:ext>
            </a:extLst>
          </p:cNvPr>
          <p:cNvCxnSpPr>
            <a:cxnSpLocks/>
          </p:cNvCxnSpPr>
          <p:nvPr/>
        </p:nvCxnSpPr>
        <p:spPr>
          <a:xfrm flipH="1" flipV="1">
            <a:off x="7097232" y="1949176"/>
            <a:ext cx="749015" cy="14087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1A82B11-1DB9-4AAA-B882-4D6968711BCC}"/>
              </a:ext>
            </a:extLst>
          </p:cNvPr>
          <p:cNvCxnSpPr>
            <a:cxnSpLocks/>
          </p:cNvCxnSpPr>
          <p:nvPr/>
        </p:nvCxnSpPr>
        <p:spPr>
          <a:xfrm flipV="1">
            <a:off x="3524707" y="2423930"/>
            <a:ext cx="362380" cy="3260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4B40933-449F-4E3A-853F-9BA9FF60A0A7}"/>
              </a:ext>
            </a:extLst>
          </p:cNvPr>
          <p:cNvCxnSpPr/>
          <p:nvPr/>
        </p:nvCxnSpPr>
        <p:spPr>
          <a:xfrm flipH="1" flipV="1">
            <a:off x="4869711" y="2466462"/>
            <a:ext cx="956931" cy="10546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4A9DE9C-59F9-46FE-B5C5-C8FCF4882B24}"/>
              </a:ext>
            </a:extLst>
          </p:cNvPr>
          <p:cNvCxnSpPr>
            <a:cxnSpLocks/>
          </p:cNvCxnSpPr>
          <p:nvPr/>
        </p:nvCxnSpPr>
        <p:spPr>
          <a:xfrm flipH="1" flipV="1">
            <a:off x="5126896" y="2466462"/>
            <a:ext cx="1869805" cy="233331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F804F6D-3DB5-4099-BEAC-8A11B4A34EF0}"/>
              </a:ext>
            </a:extLst>
          </p:cNvPr>
          <p:cNvCxnSpPr>
            <a:cxnSpLocks/>
          </p:cNvCxnSpPr>
          <p:nvPr/>
        </p:nvCxnSpPr>
        <p:spPr>
          <a:xfrm flipH="1" flipV="1">
            <a:off x="5417537" y="2466462"/>
            <a:ext cx="1910773" cy="13537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297A45B-331A-4D9D-AA59-F28AA4175A6F}"/>
              </a:ext>
            </a:extLst>
          </p:cNvPr>
          <p:cNvSpPr txBox="1"/>
          <p:nvPr/>
        </p:nvSpPr>
        <p:spPr>
          <a:xfrm>
            <a:off x="3594928" y="2053422"/>
            <a:ext cx="227177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IE" dirty="0">
                <a:latin typeface="Abadi" panose="020B0604020104020204" pitchFamily="34" charset="0"/>
              </a:rPr>
              <a:t>Core Gut Microbiome</a:t>
            </a:r>
          </a:p>
        </p:txBody>
      </p:sp>
    </p:spTree>
    <p:extLst>
      <p:ext uri="{BB962C8B-B14F-4D97-AF65-F5344CB8AC3E}">
        <p14:creationId xmlns:p14="http://schemas.microsoft.com/office/powerpoint/2010/main" val="361135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18" grpId="0" animBg="1"/>
      <p:bldP spid="19" grpId="0" animBg="1"/>
      <p:bldP spid="3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323A6-D774-40E8-9DF8-90619D2D4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25644"/>
            <a:ext cx="6847115" cy="671286"/>
          </a:xfrm>
        </p:spPr>
        <p:txBody>
          <a:bodyPr>
            <a:normAutofit fontScale="90000"/>
          </a:bodyPr>
          <a:lstStyle/>
          <a:p>
            <a:r>
              <a:rPr lang="en-IE" dirty="0"/>
              <a:t>Loss of core and diversity-associated species modules gut microbiome species modules a feature of aging in general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C1BFF-C793-4D1D-9804-BC3CFAEB7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1687" y="5254254"/>
            <a:ext cx="3886201" cy="948920"/>
          </a:xfrm>
        </p:spPr>
        <p:txBody>
          <a:bodyPr/>
          <a:lstStyle/>
          <a:p>
            <a:pPr marL="0" indent="0">
              <a:buNone/>
            </a:pPr>
            <a:r>
              <a:rPr lang="en-IE" dirty="0"/>
              <a:t>O’Toole and Jeffery </a:t>
            </a:r>
            <a:r>
              <a:rPr lang="en-IE" i="1" dirty="0"/>
              <a:t>et al Science </a:t>
            </a:r>
            <a:r>
              <a:rPr lang="en-IE" dirty="0"/>
              <a:t>2016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FEE48E-DD5B-48CF-86BA-8D66CC173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03746"/>
            <a:ext cx="3596515" cy="33084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1952FB-6A4A-45FE-97EB-551E06632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64" y="4912244"/>
            <a:ext cx="3543351" cy="13576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86A369-7BEC-4F20-A9EF-0D918EF8A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03746"/>
            <a:ext cx="3596515" cy="19663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7EF045-AFD5-421F-A4B4-989D6D079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1051" y="3594030"/>
            <a:ext cx="3306828" cy="131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76249"/>
      </p:ext>
    </p:extLst>
  </p:cSld>
  <p:clrMapOvr>
    <a:masterClrMapping/>
  </p:clrMapOvr>
</p:sld>
</file>

<file path=ppt/theme/theme1.xml><?xml version="1.0" encoding="utf-8"?>
<a:theme xmlns:a="http://schemas.openxmlformats.org/drawingml/2006/main" name="DC-PPT-Styl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IIITD-Template-Simple</Template>
  <TotalTime>65883</TotalTime>
  <Words>1098</Words>
  <Application>Microsoft Office PowerPoint</Application>
  <PresentationFormat>On-screen Show (4:3)</PresentationFormat>
  <Paragraphs>170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Abadi</vt:lpstr>
      <vt:lpstr>Arial</vt:lpstr>
      <vt:lpstr>Calibri</vt:lpstr>
      <vt:lpstr>Segoe UI</vt:lpstr>
      <vt:lpstr>Wingdings 2</vt:lpstr>
      <vt:lpstr>DC-PPT-Style1</vt:lpstr>
      <vt:lpstr>Understanding Health and Wellness through Microbiome research</vt:lpstr>
      <vt:lpstr>Case Study 2: Gut Microbiome and Aging </vt:lpstr>
      <vt:lpstr>Gut Microbiome relationship with aging</vt:lpstr>
      <vt:lpstr>Dysbiosis has been included as a new hallmark in the 2023 extended hallmarks of aging </vt:lpstr>
      <vt:lpstr>What do we know about the gut microbiome changes across the aging landscape?</vt:lpstr>
      <vt:lpstr>ELDERMET Study…</vt:lpstr>
      <vt:lpstr>The apparently community-dwelling elderly had a microbiome composition very similar to the young</vt:lpstr>
      <vt:lpstr>Concept of the core and keystone gut microbiome</vt:lpstr>
      <vt:lpstr>Loss of core and diversity-associated species modules gut microbiome species modules a feature of aging in general</vt:lpstr>
      <vt:lpstr>Questions</vt:lpstr>
      <vt:lpstr>Systematic review of microbiome studies and aging</vt:lpstr>
      <vt:lpstr>Three distinct groups within the gut microbiome with differential links to aging and unhealthy aging</vt:lpstr>
      <vt:lpstr>To summarize</vt:lpstr>
      <vt:lpstr>Investigating the metabolic profiles of these microbes further provide clues into the mechanistic links behind these associations</vt:lpstr>
      <vt:lpstr>Summarizing</vt:lpstr>
      <vt:lpstr>Cover-page</vt:lpstr>
      <vt:lpstr>Issues remained</vt:lpstr>
      <vt:lpstr>One of the largest analysis of gut microbiome data in the context of aging</vt:lpstr>
      <vt:lpstr>Full Dataset</vt:lpstr>
      <vt:lpstr>Full Dataset</vt:lpstr>
      <vt:lpstr>Example… </vt:lpstr>
      <vt:lpstr>Questions</vt:lpstr>
      <vt:lpstr>How does alpha and beta diversity vary with age?</vt:lpstr>
      <vt:lpstr>Increase in age is associated with increase in beta-diversity but only in Industrialized societies</vt:lpstr>
      <vt:lpstr>Resonates well with the findings of a recent study</vt:lpstr>
      <vt:lpstr>Can we identify microbes that consistently link with alpha and beta-diversity? </vt:lpstr>
      <vt:lpstr>Some concepts</vt:lpstr>
      <vt:lpstr>Some concepts</vt:lpstr>
      <vt:lpstr>Specific groups of species are associated with positively and negatively with Kendall Uniqueness</vt:lpstr>
      <vt:lpstr>Meta-Analysis of microbes abundance with age identifies consistent aging associated markers</vt:lpstr>
      <vt:lpstr>Kendall-Uniqueness linked group as a surrogate measure for measuring aging-associated microbiome decline</vt:lpstr>
      <vt:lpstr>We also ranked these microbes based to create a priority list based on their associations with diseases in older people?</vt:lpstr>
      <vt:lpstr>We then investigated the community placements of these microbes</vt:lpstr>
      <vt:lpstr>Applications</vt:lpstr>
      <vt:lpstr>Healthy-aging associated markers occupy specific synergistic positions in the gut microbiome</vt:lpstr>
      <vt:lpstr>Mice studies indicate improved cognitive activity and less susceptibility to infection</vt:lpstr>
      <vt:lpstr>Patent filed</vt:lpstr>
    </vt:vector>
  </TitlesOfParts>
  <Company>IIIT-Delhi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Tarini Ghosh</dc:creator>
  <cp:lastModifiedBy>Tarini Ghosh</cp:lastModifiedBy>
  <cp:revision>415</cp:revision>
  <dcterms:created xsi:type="dcterms:W3CDTF">2023-01-15T05:01:29Z</dcterms:created>
  <dcterms:modified xsi:type="dcterms:W3CDTF">2025-08-01T07:38:16Z</dcterms:modified>
</cp:coreProperties>
</file>